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25.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2"/>
  </p:sldMasterIdLst>
  <p:notesMasterIdLst>
    <p:notesMasterId r:id="rId71"/>
  </p:notesMasterIdLst>
  <p:sldIdLst>
    <p:sldId id="256" r:id="rId3"/>
    <p:sldId id="336" r:id="rId4"/>
    <p:sldId id="260" r:id="rId5"/>
    <p:sldId id="297" r:id="rId6"/>
    <p:sldId id="351" r:id="rId7"/>
    <p:sldId id="261" r:id="rId8"/>
    <p:sldId id="339" r:id="rId9"/>
    <p:sldId id="338" r:id="rId10"/>
    <p:sldId id="340" r:id="rId11"/>
    <p:sldId id="341" r:id="rId12"/>
    <p:sldId id="342" r:id="rId13"/>
    <p:sldId id="322" r:id="rId14"/>
    <p:sldId id="345" r:id="rId15"/>
    <p:sldId id="264" r:id="rId16"/>
    <p:sldId id="265" r:id="rId17"/>
    <p:sldId id="277" r:id="rId18"/>
    <p:sldId id="299" r:id="rId19"/>
    <p:sldId id="317" r:id="rId20"/>
    <p:sldId id="269" r:id="rId21"/>
    <p:sldId id="318" r:id="rId22"/>
    <p:sldId id="326" r:id="rId23"/>
    <p:sldId id="319" r:id="rId24"/>
    <p:sldId id="348" r:id="rId25"/>
    <p:sldId id="352" r:id="rId26"/>
    <p:sldId id="355" r:id="rId27"/>
    <p:sldId id="353" r:id="rId28"/>
    <p:sldId id="357" r:id="rId29"/>
    <p:sldId id="356" r:id="rId30"/>
    <p:sldId id="358" r:id="rId31"/>
    <p:sldId id="359" r:id="rId32"/>
    <p:sldId id="354" r:id="rId33"/>
    <p:sldId id="307" r:id="rId34"/>
    <p:sldId id="308" r:id="rId35"/>
    <p:sldId id="272" r:id="rId36"/>
    <p:sldId id="309" r:id="rId37"/>
    <p:sldId id="331" r:id="rId38"/>
    <p:sldId id="273" r:id="rId39"/>
    <p:sldId id="368" r:id="rId40"/>
    <p:sldId id="361" r:id="rId41"/>
    <p:sldId id="362" r:id="rId42"/>
    <p:sldId id="332" r:id="rId43"/>
    <p:sldId id="364" r:id="rId44"/>
    <p:sldId id="360" r:id="rId45"/>
    <p:sldId id="363" r:id="rId46"/>
    <p:sldId id="312" r:id="rId47"/>
    <p:sldId id="316" r:id="rId48"/>
    <p:sldId id="276" r:id="rId49"/>
    <p:sldId id="278" r:id="rId50"/>
    <p:sldId id="365" r:id="rId51"/>
    <p:sldId id="347" r:id="rId52"/>
    <p:sldId id="283" r:id="rId53"/>
    <p:sldId id="284" r:id="rId54"/>
    <p:sldId id="281" r:id="rId55"/>
    <p:sldId id="285" r:id="rId56"/>
    <p:sldId id="288" r:id="rId57"/>
    <p:sldId id="350" r:id="rId58"/>
    <p:sldId id="304" r:id="rId59"/>
    <p:sldId id="289" r:id="rId60"/>
    <p:sldId id="335" r:id="rId61"/>
    <p:sldId id="367" r:id="rId62"/>
    <p:sldId id="366" r:id="rId63"/>
    <p:sldId id="303" r:id="rId64"/>
    <p:sldId id="290" r:id="rId65"/>
    <p:sldId id="267" r:id="rId66"/>
    <p:sldId id="282" r:id="rId67"/>
    <p:sldId id="271" r:id="rId68"/>
    <p:sldId id="275" r:id="rId69"/>
    <p:sldId id="330"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701A"/>
    <a:srgbClr val="3B76A8"/>
    <a:srgbClr val="416FA2"/>
    <a:srgbClr val="004080"/>
    <a:srgbClr val="BF0000"/>
    <a:srgbClr val="CC0000"/>
    <a:srgbClr val="C00000"/>
    <a:srgbClr val="CF0000"/>
    <a:srgbClr val="AA0000"/>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mc="http://schemas.openxmlformats.org/markup-compatibility/2006" xmlns:mv="urn:schemas-microsoft-com:mac:vml"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55" autoAdjust="0"/>
    <p:restoredTop sz="80426" autoAdjust="0"/>
  </p:normalViewPr>
  <p:slideViewPr>
    <p:cSldViewPr snapToGrid="0">
      <p:cViewPr varScale="1">
        <p:scale>
          <a:sx n="114" d="100"/>
          <a:sy n="114" d="100"/>
        </p:scale>
        <p:origin x="-112" y="-760"/>
      </p:cViewPr>
      <p:guideLst>
        <p:guide orient="horz" pos="2160"/>
        <p:guide pos="3840"/>
      </p:guideLst>
    </p:cSldViewPr>
  </p:slideViewPr>
  <p:notesTextViewPr>
    <p:cViewPr>
      <p:scale>
        <a:sx n="1" d="1"/>
        <a:sy n="1" d="1"/>
      </p:scale>
      <p:origin x="0" y="0"/>
    </p:cViewPr>
  </p:notesTextViewPr>
  <p:sorterViewPr>
    <p:cViewPr>
      <p:scale>
        <a:sx n="59" d="100"/>
        <a:sy n="5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Veronica:Desktop:top%20secret%202:SPARCS%20Data:CCMMS%20SPARCS%20data:08-09:3-Alice.xlsx" TargetMode="External"/></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Macintosh%20HD:Users:Veronica:Desktop:top%20secret%202:SPARCS%20Data:CCMMS%20SPARCS%20data:Alice%2089-910%20comparison.xlsx"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Macintosh%20HD:Users:Veronica:Desktop:top%20secret%202:SPARCS%20Data:CCMMS%20SPARCS%20data:Alice%2089-910%20comparison.xlsx" TargetMode="Externa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Macintosh%20HD:Users:Veronica:Desktop:top%20secret%202:SPARCS%20Data:CCMMS%20SPARCS%20data:Alice%2089-910%20comparison.xlsx" TargetMode="External"/></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oleObject" Target="Macintosh%20HD:Users:Veronica:Desktop:important%20archive:second%20top%20secret:SPARCS%20Data:CCMMS_Sparcs_aggregation.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Macintosh%20HD:Users:Veronica:Desktop:top%20secret%202:SPARCS%20Data:CCMMS%20SPARCS%20data:08-09:3-Alice.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Macintosh%20HD:Users:Veronica:Desktop:top%20secret%202:SPARCS%20Data:CCMMS%20SPARCS%20data:08-09:Alice1.xlsx"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Macintosh%20HD:Users:Veronica:Desktop:top%20secret%202:SPARCS%20Data:CCMMS%20SPARCS%20data:08-09:Alice1.xlsx"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Workbook1"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Workbook1" TargetMode="Externa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Macintosh%20HD:Users:Veronica:Desktop:top%20secret%202:SPARCS%20Data:CCMMS%20SPARCS%20data:09-10:alice2___post_survey.xlsx" TargetMode="External"/></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oleObject" Target="Workbook1" TargetMode="External"/></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oleObject" Target="Macintosh%20HD:Users:Veronica:Desktop:top%20secret%202:SPARCS%20Data:CCMMS%20SPARCS%20data:08-09:3-Alic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Enjoyment</a:t>
            </a:r>
            <a:r>
              <a:rPr lang="en-US" baseline="0" dirty="0"/>
              <a:t> </a:t>
            </a:r>
            <a:r>
              <a:rPr lang="en-US" dirty="0" smtClean="0"/>
              <a:t>2</a:t>
            </a:r>
            <a:r>
              <a:rPr lang="en-US" baseline="30000" dirty="0" smtClean="0"/>
              <a:t>nd</a:t>
            </a:r>
            <a:r>
              <a:rPr lang="en-US" dirty="0" smtClean="0"/>
              <a:t> Alice</a:t>
            </a:r>
            <a:endParaRPr lang="en-US" dirty="0"/>
          </a:p>
        </c:rich>
      </c:tx>
      <c:overlay val="0"/>
    </c:title>
    <c:autoTitleDeleted val="0"/>
    <c:plotArea>
      <c:layout/>
      <c:barChart>
        <c:barDir val="col"/>
        <c:grouping val="clustered"/>
        <c:varyColors val="0"/>
        <c:ser>
          <c:idx val="0"/>
          <c:order val="0"/>
          <c:tx>
            <c:strRef>
              <c:f>'vcat crinch'!$K$27</c:f>
              <c:strCache>
                <c:ptCount val="1"/>
                <c:pt idx="0">
                  <c:v>Enjoyment</c:v>
                </c:pt>
              </c:strCache>
            </c:strRef>
          </c:tx>
          <c:spPr>
            <a:solidFill>
              <a:srgbClr val="800000"/>
            </a:solidFill>
          </c:spPr>
          <c:invertIfNegative val="0"/>
          <c:cat>
            <c:strRef>
              <c:f>'vcat crinch'!$J$28:$J$32</c:f>
              <c:strCache>
                <c:ptCount val="5"/>
                <c:pt idx="0">
                  <c:v>Not at All</c:v>
                </c:pt>
                <c:pt idx="1">
                  <c:v> - </c:v>
                </c:pt>
                <c:pt idx="2">
                  <c:v>Just Okay</c:v>
                </c:pt>
                <c:pt idx="3">
                  <c:v> - </c:v>
                </c:pt>
                <c:pt idx="4">
                  <c:v>A Lot</c:v>
                </c:pt>
              </c:strCache>
            </c:strRef>
          </c:cat>
          <c:val>
            <c:numRef>
              <c:f>'vcat crinch'!$K$28:$K$32</c:f>
              <c:numCache>
                <c:formatCode>General</c:formatCode>
                <c:ptCount val="5"/>
                <c:pt idx="0">
                  <c:v>0.0</c:v>
                </c:pt>
                <c:pt idx="1">
                  <c:v>1.0</c:v>
                </c:pt>
                <c:pt idx="2">
                  <c:v>3.0</c:v>
                </c:pt>
                <c:pt idx="3">
                  <c:v>4.0</c:v>
                </c:pt>
                <c:pt idx="4">
                  <c:v>4.0</c:v>
                </c:pt>
              </c:numCache>
            </c:numRef>
          </c:val>
        </c:ser>
        <c:dLbls>
          <c:showLegendKey val="0"/>
          <c:showVal val="0"/>
          <c:showCatName val="0"/>
          <c:showSerName val="0"/>
          <c:showPercent val="0"/>
          <c:showBubbleSize val="0"/>
        </c:dLbls>
        <c:gapWidth val="150"/>
        <c:axId val="-2113763992"/>
        <c:axId val="-2113760984"/>
      </c:barChart>
      <c:catAx>
        <c:axId val="-2113763992"/>
        <c:scaling>
          <c:orientation val="minMax"/>
        </c:scaling>
        <c:delete val="0"/>
        <c:axPos val="b"/>
        <c:majorTickMark val="out"/>
        <c:minorTickMark val="none"/>
        <c:tickLblPos val="nextTo"/>
        <c:crossAx val="-2113760984"/>
        <c:crosses val="autoZero"/>
        <c:auto val="1"/>
        <c:lblAlgn val="ctr"/>
        <c:lblOffset val="100"/>
        <c:noMultiLvlLbl val="0"/>
      </c:catAx>
      <c:valAx>
        <c:axId val="-2113760984"/>
        <c:scaling>
          <c:orientation val="minMax"/>
          <c:max val="10.0"/>
          <c:min val="0.0"/>
        </c:scaling>
        <c:delete val="0"/>
        <c:axPos val="l"/>
        <c:majorGridlines/>
        <c:numFmt formatCode="General" sourceLinked="1"/>
        <c:majorTickMark val="out"/>
        <c:minorTickMark val="none"/>
        <c:tickLblPos val="nextTo"/>
        <c:crossAx val="-2113763992"/>
        <c:crosses val="autoZero"/>
        <c:crossBetween val="between"/>
        <c:majorUnit val="2.0"/>
      </c:valAx>
    </c:plotArea>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title>
      <c:tx>
        <c:rich>
          <a:bodyPr/>
          <a:lstStyle/>
          <a:p>
            <a:pPr>
              <a:defRPr/>
            </a:pPr>
            <a:r>
              <a:rPr lang="en-US" dirty="0"/>
              <a:t>Avg. Student Confidence</a:t>
            </a:r>
            <a:r>
              <a:rPr lang="en-US" baseline="0" dirty="0"/>
              <a:t> in Knowledge Components</a:t>
            </a:r>
          </a:p>
          <a:p>
            <a:pPr>
              <a:defRPr/>
            </a:pPr>
            <a:r>
              <a:rPr lang="en-US" baseline="0" dirty="0"/>
              <a:t>Alice </a:t>
            </a:r>
            <a:r>
              <a:rPr lang="en-US" baseline="0" dirty="0" smtClean="0"/>
              <a:t>1  (2009) vs. </a:t>
            </a:r>
            <a:r>
              <a:rPr lang="en-US" baseline="0" dirty="0" err="1" smtClean="0"/>
              <a:t>GameMaker</a:t>
            </a:r>
            <a:r>
              <a:rPr lang="en-US" baseline="0" dirty="0" smtClean="0"/>
              <a:t> (2010)</a:t>
            </a:r>
            <a:endParaRPr lang="en-US" dirty="0"/>
          </a:p>
        </c:rich>
      </c:tx>
      <c:overlay val="0"/>
    </c:title>
    <c:autoTitleDeleted val="0"/>
    <c:plotArea>
      <c:layout/>
      <c:barChart>
        <c:barDir val="bar"/>
        <c:grouping val="clustered"/>
        <c:varyColors val="0"/>
        <c:ser>
          <c:idx val="0"/>
          <c:order val="0"/>
          <c:tx>
            <c:strRef>
              <c:f>GameM!$D$3</c:f>
              <c:strCache>
                <c:ptCount val="1"/>
                <c:pt idx="0">
                  <c:v>Game Maker PostTest</c:v>
                </c:pt>
              </c:strCache>
            </c:strRef>
          </c:tx>
          <c:spPr>
            <a:solidFill>
              <a:srgbClr val="DE701A"/>
            </a:solidFill>
          </c:spPr>
          <c:invertIfNegative val="0"/>
          <c:cat>
            <c:strRef>
              <c:f>GameM!$C$5:$C$9</c:f>
              <c:strCache>
                <c:ptCount val="5"/>
                <c:pt idx="0">
                  <c:v>In programming, do you _x000d_know what an OBJECT is?</c:v>
                </c:pt>
                <c:pt idx="1">
                  <c:v>In programming, do you _x000d_know what a METHOD is?</c:v>
                </c:pt>
                <c:pt idx="2">
                  <c:v>In programming, do you _x000d_know what an ATTRIBUTE is?</c:v>
                </c:pt>
                <c:pt idx="3">
                  <c:v>Do you know the steps to designing _x000d_a computer program or video game?</c:v>
                </c:pt>
                <c:pt idx="4">
                  <c:v>Do you know what object-_x000d_oriented programming is?</c:v>
                </c:pt>
              </c:strCache>
            </c:strRef>
          </c:cat>
          <c:val>
            <c:numRef>
              <c:f>GameM!$D$5:$D$9</c:f>
              <c:numCache>
                <c:formatCode>General</c:formatCode>
                <c:ptCount val="5"/>
                <c:pt idx="0">
                  <c:v>4.636363636</c:v>
                </c:pt>
                <c:pt idx="1">
                  <c:v>4.090909091</c:v>
                </c:pt>
                <c:pt idx="2">
                  <c:v>4.090909090909091</c:v>
                </c:pt>
                <c:pt idx="3">
                  <c:v>3.909090909</c:v>
                </c:pt>
                <c:pt idx="4">
                  <c:v>3.454545454999999</c:v>
                </c:pt>
              </c:numCache>
            </c:numRef>
          </c:val>
        </c:ser>
        <c:ser>
          <c:idx val="1"/>
          <c:order val="1"/>
          <c:tx>
            <c:strRef>
              <c:f>GameM!$E$3</c:f>
              <c:strCache>
                <c:ptCount val="1"/>
                <c:pt idx="0">
                  <c:v>GameMaker PreTest</c:v>
                </c:pt>
              </c:strCache>
            </c:strRef>
          </c:tx>
          <c:spPr>
            <a:solidFill>
              <a:schemeClr val="accent6"/>
            </a:solidFill>
          </c:spPr>
          <c:invertIfNegative val="0"/>
          <c:cat>
            <c:strRef>
              <c:f>GameM!$C$5:$C$9</c:f>
              <c:strCache>
                <c:ptCount val="5"/>
                <c:pt idx="0">
                  <c:v>In programming, do you _x000d_know what an OBJECT is?</c:v>
                </c:pt>
                <c:pt idx="1">
                  <c:v>In programming, do you _x000d_know what a METHOD is?</c:v>
                </c:pt>
                <c:pt idx="2">
                  <c:v>In programming, do you _x000d_know what an ATTRIBUTE is?</c:v>
                </c:pt>
                <c:pt idx="3">
                  <c:v>Do you know the steps to designing _x000d_a computer program or video game?</c:v>
                </c:pt>
                <c:pt idx="4">
                  <c:v>Do you know what object-_x000d_oriented programming is?</c:v>
                </c:pt>
              </c:strCache>
            </c:strRef>
          </c:cat>
          <c:val>
            <c:numRef>
              <c:f>GameM!$E$5:$E$9</c:f>
              <c:numCache>
                <c:formatCode>General</c:formatCode>
                <c:ptCount val="5"/>
                <c:pt idx="0">
                  <c:v>2.363636363636364</c:v>
                </c:pt>
                <c:pt idx="1">
                  <c:v>1.454545455</c:v>
                </c:pt>
                <c:pt idx="2">
                  <c:v>1.636363636</c:v>
                </c:pt>
                <c:pt idx="3">
                  <c:v>2.090909090909091</c:v>
                </c:pt>
                <c:pt idx="4">
                  <c:v>1.545454545</c:v>
                </c:pt>
              </c:numCache>
            </c:numRef>
          </c:val>
        </c:ser>
        <c:ser>
          <c:idx val="2"/>
          <c:order val="2"/>
          <c:tx>
            <c:strRef>
              <c:f>GameM!$F$3</c:f>
              <c:strCache>
                <c:ptCount val="1"/>
                <c:pt idx="0">
                  <c:v>Alice PostTest</c:v>
                </c:pt>
              </c:strCache>
            </c:strRef>
          </c:tx>
          <c:spPr>
            <a:solidFill>
              <a:srgbClr val="004080"/>
            </a:solidFill>
          </c:spPr>
          <c:invertIfNegative val="0"/>
          <c:cat>
            <c:strRef>
              <c:f>GameM!$C$5:$C$9</c:f>
              <c:strCache>
                <c:ptCount val="5"/>
                <c:pt idx="0">
                  <c:v>In programming, do you _x000d_know what an OBJECT is?</c:v>
                </c:pt>
                <c:pt idx="1">
                  <c:v>In programming, do you _x000d_know what a METHOD is?</c:v>
                </c:pt>
                <c:pt idx="2">
                  <c:v>In programming, do you _x000d_know what an ATTRIBUTE is?</c:v>
                </c:pt>
                <c:pt idx="3">
                  <c:v>Do you know the steps to designing _x000d_a computer program or video game?</c:v>
                </c:pt>
                <c:pt idx="4">
                  <c:v>Do you know what object-_x000d_oriented programming is?</c:v>
                </c:pt>
              </c:strCache>
            </c:strRef>
          </c:cat>
          <c:val>
            <c:numRef>
              <c:f>GameM!$F$5:$F$9</c:f>
              <c:numCache>
                <c:formatCode>General</c:formatCode>
                <c:ptCount val="5"/>
                <c:pt idx="0">
                  <c:v>4.0</c:v>
                </c:pt>
                <c:pt idx="1">
                  <c:v>3.818181818</c:v>
                </c:pt>
                <c:pt idx="2">
                  <c:v>4.0</c:v>
                </c:pt>
                <c:pt idx="3">
                  <c:v>3.727272727</c:v>
                </c:pt>
                <c:pt idx="4">
                  <c:v>3.727272727</c:v>
                </c:pt>
              </c:numCache>
            </c:numRef>
          </c:val>
        </c:ser>
        <c:ser>
          <c:idx val="3"/>
          <c:order val="3"/>
          <c:tx>
            <c:strRef>
              <c:f>GameM!$G$3</c:f>
              <c:strCache>
                <c:ptCount val="1"/>
                <c:pt idx="0">
                  <c:v>Alice PreTest</c:v>
                </c:pt>
              </c:strCache>
            </c:strRef>
          </c:tx>
          <c:spPr>
            <a:solidFill>
              <a:srgbClr val="3B76A8"/>
            </a:solidFill>
          </c:spPr>
          <c:invertIfNegative val="0"/>
          <c:cat>
            <c:strRef>
              <c:f>GameM!$C$5:$C$9</c:f>
              <c:strCache>
                <c:ptCount val="5"/>
                <c:pt idx="0">
                  <c:v>In programming, do you _x000d_know what an OBJECT is?</c:v>
                </c:pt>
                <c:pt idx="1">
                  <c:v>In programming, do you _x000d_know what a METHOD is?</c:v>
                </c:pt>
                <c:pt idx="2">
                  <c:v>In programming, do you _x000d_know what an ATTRIBUTE is?</c:v>
                </c:pt>
                <c:pt idx="3">
                  <c:v>Do you know the steps to designing _x000d_a computer program or video game?</c:v>
                </c:pt>
                <c:pt idx="4">
                  <c:v>Do you know what object-_x000d_oriented programming is?</c:v>
                </c:pt>
              </c:strCache>
            </c:strRef>
          </c:cat>
          <c:val>
            <c:numRef>
              <c:f>GameM!$G$5:$G$9</c:f>
              <c:numCache>
                <c:formatCode>General</c:formatCode>
                <c:ptCount val="5"/>
                <c:pt idx="0">
                  <c:v>2.454545454999999</c:v>
                </c:pt>
                <c:pt idx="1">
                  <c:v>1.909090909</c:v>
                </c:pt>
                <c:pt idx="2">
                  <c:v>2.454545454999999</c:v>
                </c:pt>
                <c:pt idx="3">
                  <c:v>2.818181818181818</c:v>
                </c:pt>
                <c:pt idx="4">
                  <c:v>2.727272727</c:v>
                </c:pt>
              </c:numCache>
            </c:numRef>
          </c:val>
        </c:ser>
        <c:dLbls>
          <c:showLegendKey val="0"/>
          <c:showVal val="0"/>
          <c:showCatName val="0"/>
          <c:showSerName val="0"/>
          <c:showPercent val="0"/>
          <c:showBubbleSize val="0"/>
        </c:dLbls>
        <c:gapWidth val="150"/>
        <c:axId val="-2111637176"/>
        <c:axId val="-2111652616"/>
      </c:barChart>
      <c:catAx>
        <c:axId val="-2111637176"/>
        <c:scaling>
          <c:orientation val="minMax"/>
        </c:scaling>
        <c:delete val="0"/>
        <c:axPos val="l"/>
        <c:majorTickMark val="out"/>
        <c:minorTickMark val="none"/>
        <c:tickLblPos val="nextTo"/>
        <c:txPr>
          <a:bodyPr/>
          <a:lstStyle/>
          <a:p>
            <a:pPr>
              <a:defRPr sz="1400"/>
            </a:pPr>
            <a:endParaRPr lang="en-US"/>
          </a:p>
        </c:txPr>
        <c:crossAx val="-2111652616"/>
        <c:crosses val="autoZero"/>
        <c:auto val="1"/>
        <c:lblAlgn val="ctr"/>
        <c:lblOffset val="100"/>
        <c:noMultiLvlLbl val="0"/>
      </c:catAx>
      <c:valAx>
        <c:axId val="-2111652616"/>
        <c:scaling>
          <c:orientation val="minMax"/>
          <c:min val="1.0"/>
        </c:scaling>
        <c:delete val="0"/>
        <c:axPos val="b"/>
        <c:majorGridlines/>
        <c:numFmt formatCode="General" sourceLinked="1"/>
        <c:majorTickMark val="out"/>
        <c:minorTickMark val="none"/>
        <c:tickLblPos val="nextTo"/>
        <c:crossAx val="-2111637176"/>
        <c:crosses val="autoZero"/>
        <c:crossBetween val="between"/>
      </c:valAx>
    </c:plotArea>
    <c:legend>
      <c:legendPos val="b"/>
      <c:overlay val="0"/>
      <c:txPr>
        <a:bodyPr/>
        <a:lstStyle/>
        <a:p>
          <a:pPr>
            <a:defRPr sz="1400"/>
          </a:pPr>
          <a:endParaRPr lang="en-US"/>
        </a:p>
      </c:txPr>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a:lstStyle/>
          <a:p>
            <a:pPr>
              <a:defRPr/>
            </a:pPr>
            <a:r>
              <a:rPr lang="en-US"/>
              <a:t>Enjoyment Ratings</a:t>
            </a:r>
          </a:p>
          <a:p>
            <a:pPr>
              <a:defRPr/>
            </a:pPr>
            <a:r>
              <a:rPr lang="en-US"/>
              <a:t>Alice vs. GameMaker</a:t>
            </a:r>
          </a:p>
        </c:rich>
      </c:tx>
      <c:overlay val="0"/>
    </c:title>
    <c:autoTitleDeleted val="0"/>
    <c:plotArea>
      <c:layout/>
      <c:barChart>
        <c:barDir val="col"/>
        <c:grouping val="clustered"/>
        <c:varyColors val="0"/>
        <c:ser>
          <c:idx val="0"/>
          <c:order val="0"/>
          <c:tx>
            <c:strRef>
              <c:f>GameM!$F$52</c:f>
              <c:strCache>
                <c:ptCount val="1"/>
                <c:pt idx="0">
                  <c:v>Alice</c:v>
                </c:pt>
              </c:strCache>
            </c:strRef>
          </c:tx>
          <c:spPr>
            <a:solidFill>
              <a:srgbClr val="004080"/>
            </a:solidFill>
          </c:spPr>
          <c:invertIfNegative val="0"/>
          <c:cat>
            <c:strRef>
              <c:f>GameM!$E$53:$E$57</c:f>
              <c:strCache>
                <c:ptCount val="5"/>
                <c:pt idx="0">
                  <c:v>Not at All</c:v>
                </c:pt>
                <c:pt idx="1">
                  <c:v>-</c:v>
                </c:pt>
                <c:pt idx="2">
                  <c:v>Just Okay</c:v>
                </c:pt>
                <c:pt idx="3">
                  <c:v>-</c:v>
                </c:pt>
                <c:pt idx="4">
                  <c:v>A Lot</c:v>
                </c:pt>
              </c:strCache>
            </c:strRef>
          </c:cat>
          <c:val>
            <c:numRef>
              <c:f>GameM!$F$53:$F$57</c:f>
              <c:numCache>
                <c:formatCode>General</c:formatCode>
                <c:ptCount val="5"/>
                <c:pt idx="0">
                  <c:v>0.0</c:v>
                </c:pt>
                <c:pt idx="1">
                  <c:v>0.0</c:v>
                </c:pt>
                <c:pt idx="2">
                  <c:v>2.0</c:v>
                </c:pt>
                <c:pt idx="3">
                  <c:v>1.0</c:v>
                </c:pt>
                <c:pt idx="4">
                  <c:v>8.0</c:v>
                </c:pt>
              </c:numCache>
            </c:numRef>
          </c:val>
        </c:ser>
        <c:ser>
          <c:idx val="1"/>
          <c:order val="1"/>
          <c:tx>
            <c:strRef>
              <c:f>GameM!$G$52</c:f>
              <c:strCache>
                <c:ptCount val="1"/>
                <c:pt idx="0">
                  <c:v>GameMaker</c:v>
                </c:pt>
              </c:strCache>
            </c:strRef>
          </c:tx>
          <c:spPr>
            <a:solidFill>
              <a:srgbClr val="DE701A"/>
            </a:solidFill>
          </c:spPr>
          <c:invertIfNegative val="0"/>
          <c:cat>
            <c:strRef>
              <c:f>GameM!$E$53:$E$57</c:f>
              <c:strCache>
                <c:ptCount val="5"/>
                <c:pt idx="0">
                  <c:v>Not at All</c:v>
                </c:pt>
                <c:pt idx="1">
                  <c:v>-</c:v>
                </c:pt>
                <c:pt idx="2">
                  <c:v>Just Okay</c:v>
                </c:pt>
                <c:pt idx="3">
                  <c:v>-</c:v>
                </c:pt>
                <c:pt idx="4">
                  <c:v>A Lot</c:v>
                </c:pt>
              </c:strCache>
            </c:strRef>
          </c:cat>
          <c:val>
            <c:numRef>
              <c:f>GameM!$G$53:$G$57</c:f>
              <c:numCache>
                <c:formatCode>General</c:formatCode>
                <c:ptCount val="5"/>
                <c:pt idx="0">
                  <c:v>0.0</c:v>
                </c:pt>
                <c:pt idx="1">
                  <c:v>0.0</c:v>
                </c:pt>
                <c:pt idx="2">
                  <c:v>1.0</c:v>
                </c:pt>
                <c:pt idx="3">
                  <c:v>0.0</c:v>
                </c:pt>
                <c:pt idx="4">
                  <c:v>10.0</c:v>
                </c:pt>
              </c:numCache>
            </c:numRef>
          </c:val>
        </c:ser>
        <c:dLbls>
          <c:showLegendKey val="0"/>
          <c:showVal val="0"/>
          <c:showCatName val="0"/>
          <c:showSerName val="0"/>
          <c:showPercent val="0"/>
          <c:showBubbleSize val="0"/>
        </c:dLbls>
        <c:gapWidth val="150"/>
        <c:axId val="-2127909096"/>
        <c:axId val="-2111432568"/>
      </c:barChart>
      <c:catAx>
        <c:axId val="-2127909096"/>
        <c:scaling>
          <c:orientation val="minMax"/>
        </c:scaling>
        <c:delete val="0"/>
        <c:axPos val="b"/>
        <c:majorTickMark val="out"/>
        <c:minorTickMark val="none"/>
        <c:tickLblPos val="nextTo"/>
        <c:txPr>
          <a:bodyPr/>
          <a:lstStyle/>
          <a:p>
            <a:pPr>
              <a:defRPr sz="1400"/>
            </a:pPr>
            <a:endParaRPr lang="en-US"/>
          </a:p>
        </c:txPr>
        <c:crossAx val="-2111432568"/>
        <c:crosses val="autoZero"/>
        <c:auto val="1"/>
        <c:lblAlgn val="ctr"/>
        <c:lblOffset val="100"/>
        <c:noMultiLvlLbl val="0"/>
      </c:catAx>
      <c:valAx>
        <c:axId val="-2111432568"/>
        <c:scaling>
          <c:orientation val="minMax"/>
          <c:max val="10.0"/>
        </c:scaling>
        <c:delete val="0"/>
        <c:axPos val="l"/>
        <c:majorGridlines/>
        <c:numFmt formatCode="General" sourceLinked="1"/>
        <c:majorTickMark val="out"/>
        <c:minorTickMark val="none"/>
        <c:tickLblPos val="nextTo"/>
        <c:txPr>
          <a:bodyPr/>
          <a:lstStyle/>
          <a:p>
            <a:pPr>
              <a:defRPr sz="1400"/>
            </a:pPr>
            <a:endParaRPr lang="en-US"/>
          </a:p>
        </c:txPr>
        <c:crossAx val="-2127909096"/>
        <c:crosses val="autoZero"/>
        <c:crossBetween val="between"/>
      </c:valAx>
    </c:plotArea>
    <c:legend>
      <c:legendPos val="b"/>
      <c:layout>
        <c:manualLayout>
          <c:xMode val="edge"/>
          <c:yMode val="edge"/>
          <c:x val="0.274885024066528"/>
          <c:y val="0.803247666958297"/>
          <c:w val="0.450229685364231"/>
          <c:h val="0.104159740449111"/>
        </c:manualLayout>
      </c:layout>
      <c:overlay val="0"/>
      <c:txPr>
        <a:bodyPr/>
        <a:lstStyle/>
        <a:p>
          <a:pPr>
            <a:defRPr sz="1200"/>
          </a:pPr>
          <a:endParaRPr lang="en-US"/>
        </a:p>
      </c:txPr>
    </c:legend>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a:lstStyle/>
          <a:p>
            <a:pPr>
              <a:defRPr/>
            </a:pPr>
            <a:r>
              <a:rPr lang="en-US"/>
              <a:t>Learning Ratings</a:t>
            </a:r>
          </a:p>
          <a:p>
            <a:pPr>
              <a:defRPr/>
            </a:pPr>
            <a:r>
              <a:rPr lang="en-US"/>
              <a:t>Alice vs. GameMaker</a:t>
            </a:r>
          </a:p>
        </c:rich>
      </c:tx>
      <c:overlay val="0"/>
    </c:title>
    <c:autoTitleDeleted val="0"/>
    <c:plotArea>
      <c:layout/>
      <c:barChart>
        <c:barDir val="col"/>
        <c:grouping val="clustered"/>
        <c:varyColors val="0"/>
        <c:ser>
          <c:idx val="0"/>
          <c:order val="0"/>
          <c:tx>
            <c:strRef>
              <c:f>GameM!$I$52</c:f>
              <c:strCache>
                <c:ptCount val="1"/>
                <c:pt idx="0">
                  <c:v>Alice</c:v>
                </c:pt>
              </c:strCache>
            </c:strRef>
          </c:tx>
          <c:spPr>
            <a:solidFill>
              <a:srgbClr val="004080"/>
            </a:solidFill>
          </c:spPr>
          <c:invertIfNegative val="0"/>
          <c:cat>
            <c:strRef>
              <c:f>GameM!$H$53:$H$56</c:f>
              <c:strCache>
                <c:ptCount val="4"/>
                <c:pt idx="0">
                  <c:v>Not at All</c:v>
                </c:pt>
                <c:pt idx="1">
                  <c:v>A Litte</c:v>
                </c:pt>
                <c:pt idx="2">
                  <c:v>Some</c:v>
                </c:pt>
                <c:pt idx="3">
                  <c:v>A Lot</c:v>
                </c:pt>
              </c:strCache>
            </c:strRef>
          </c:cat>
          <c:val>
            <c:numRef>
              <c:f>GameM!$I$53:$I$56</c:f>
              <c:numCache>
                <c:formatCode>General</c:formatCode>
                <c:ptCount val="4"/>
                <c:pt idx="0">
                  <c:v>0.0</c:v>
                </c:pt>
                <c:pt idx="1">
                  <c:v>0.0</c:v>
                </c:pt>
                <c:pt idx="2">
                  <c:v>4.0</c:v>
                </c:pt>
                <c:pt idx="3">
                  <c:v>7.0</c:v>
                </c:pt>
              </c:numCache>
            </c:numRef>
          </c:val>
        </c:ser>
        <c:ser>
          <c:idx val="1"/>
          <c:order val="1"/>
          <c:tx>
            <c:strRef>
              <c:f>GameM!$J$52</c:f>
              <c:strCache>
                <c:ptCount val="1"/>
                <c:pt idx="0">
                  <c:v>GameMaker</c:v>
                </c:pt>
              </c:strCache>
            </c:strRef>
          </c:tx>
          <c:spPr>
            <a:solidFill>
              <a:srgbClr val="DE701A"/>
            </a:solidFill>
          </c:spPr>
          <c:invertIfNegative val="0"/>
          <c:cat>
            <c:strRef>
              <c:f>GameM!$H$53:$H$56</c:f>
              <c:strCache>
                <c:ptCount val="4"/>
                <c:pt idx="0">
                  <c:v>Not at All</c:v>
                </c:pt>
                <c:pt idx="1">
                  <c:v>A Litte</c:v>
                </c:pt>
                <c:pt idx="2">
                  <c:v>Some</c:v>
                </c:pt>
                <c:pt idx="3">
                  <c:v>A Lot</c:v>
                </c:pt>
              </c:strCache>
            </c:strRef>
          </c:cat>
          <c:val>
            <c:numRef>
              <c:f>GameM!$J$53:$J$56</c:f>
              <c:numCache>
                <c:formatCode>General</c:formatCode>
                <c:ptCount val="4"/>
                <c:pt idx="0">
                  <c:v>0.0</c:v>
                </c:pt>
                <c:pt idx="1">
                  <c:v>0.0</c:v>
                </c:pt>
                <c:pt idx="2">
                  <c:v>2.0</c:v>
                </c:pt>
                <c:pt idx="3">
                  <c:v>9.0</c:v>
                </c:pt>
              </c:numCache>
            </c:numRef>
          </c:val>
        </c:ser>
        <c:dLbls>
          <c:showLegendKey val="0"/>
          <c:showVal val="0"/>
          <c:showCatName val="0"/>
          <c:showSerName val="0"/>
          <c:showPercent val="0"/>
          <c:showBubbleSize val="0"/>
        </c:dLbls>
        <c:gapWidth val="150"/>
        <c:axId val="2069913832"/>
        <c:axId val="-2127217368"/>
      </c:barChart>
      <c:catAx>
        <c:axId val="2069913832"/>
        <c:scaling>
          <c:orientation val="minMax"/>
        </c:scaling>
        <c:delete val="0"/>
        <c:axPos val="b"/>
        <c:majorTickMark val="out"/>
        <c:minorTickMark val="none"/>
        <c:tickLblPos val="nextTo"/>
        <c:txPr>
          <a:bodyPr/>
          <a:lstStyle/>
          <a:p>
            <a:pPr>
              <a:defRPr sz="1400"/>
            </a:pPr>
            <a:endParaRPr lang="en-US"/>
          </a:p>
        </c:txPr>
        <c:crossAx val="-2127217368"/>
        <c:crosses val="autoZero"/>
        <c:auto val="1"/>
        <c:lblAlgn val="ctr"/>
        <c:lblOffset val="100"/>
        <c:noMultiLvlLbl val="0"/>
      </c:catAx>
      <c:valAx>
        <c:axId val="-2127217368"/>
        <c:scaling>
          <c:orientation val="minMax"/>
        </c:scaling>
        <c:delete val="0"/>
        <c:axPos val="l"/>
        <c:majorGridlines/>
        <c:numFmt formatCode="General" sourceLinked="1"/>
        <c:majorTickMark val="out"/>
        <c:minorTickMark val="none"/>
        <c:tickLblPos val="nextTo"/>
        <c:txPr>
          <a:bodyPr/>
          <a:lstStyle/>
          <a:p>
            <a:pPr>
              <a:defRPr sz="1400"/>
            </a:pPr>
            <a:endParaRPr lang="en-US"/>
          </a:p>
        </c:txPr>
        <c:crossAx val="2069913832"/>
        <c:crosses val="autoZero"/>
        <c:crossBetween val="between"/>
      </c:valAx>
    </c:plotArea>
    <c:legend>
      <c:legendPos val="b"/>
      <c:overlay val="0"/>
      <c:txPr>
        <a:bodyPr/>
        <a:lstStyle/>
        <a:p>
          <a:pPr>
            <a:defRPr sz="1200"/>
          </a:pPr>
          <a:endParaRPr lang="en-US"/>
        </a:p>
      </c:txPr>
    </c:legend>
    <c:plotVisOnly val="1"/>
    <c:dispBlanksAs val="gap"/>
    <c:showDLblsOverMax val="0"/>
  </c:chart>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SPARCS Retention</a:t>
            </a:r>
            <a:r>
              <a:rPr lang="en-US" baseline="0"/>
              <a:t> </a:t>
            </a:r>
            <a:r>
              <a:rPr lang="en-US"/>
              <a:t>Rates</a:t>
            </a:r>
          </a:p>
          <a:p>
            <a:pPr>
              <a:defRPr/>
            </a:pPr>
            <a:r>
              <a:rPr lang="en-US"/>
              <a:t>vs. Avg. Session Enjoyment</a:t>
            </a:r>
          </a:p>
        </c:rich>
      </c:tx>
      <c:overlay val="0"/>
    </c:title>
    <c:autoTitleDeleted val="0"/>
    <c:plotArea>
      <c:layout>
        <c:manualLayout>
          <c:layoutTarget val="inner"/>
          <c:xMode val="edge"/>
          <c:yMode val="edge"/>
          <c:x val="0.151731164990844"/>
          <c:y val="0.248785873563935"/>
          <c:w val="0.770676229162126"/>
          <c:h val="0.550268847974476"/>
        </c:manualLayout>
      </c:layout>
      <c:lineChart>
        <c:grouping val="standard"/>
        <c:varyColors val="0"/>
        <c:ser>
          <c:idx val="1"/>
          <c:order val="0"/>
          <c:tx>
            <c:v>Retention</c:v>
          </c:tx>
          <c:spPr>
            <a:ln>
              <a:solidFill>
                <a:srgbClr val="C0504D"/>
              </a:solidFill>
            </a:ln>
          </c:spPr>
          <c:marker>
            <c:spPr>
              <a:solidFill>
                <a:srgbClr val="C0504D"/>
              </a:solidFill>
              <a:ln>
                <a:solidFill>
                  <a:srgbClr val="C0504D"/>
                </a:solidFill>
              </a:ln>
            </c:spPr>
          </c:marker>
          <c:cat>
            <c:strRef>
              <c:f>CCMMS_Sparcs_aggregation!$T$19:$T$23</c:f>
              <c:strCache>
                <c:ptCount val="5"/>
                <c:pt idx="0">
                  <c:v>2008-2009</c:v>
                </c:pt>
                <c:pt idx="1">
                  <c:v>2009-2010</c:v>
                </c:pt>
                <c:pt idx="2">
                  <c:v>2010-2011</c:v>
                </c:pt>
                <c:pt idx="3">
                  <c:v>2011-2012</c:v>
                </c:pt>
                <c:pt idx="4">
                  <c:v>2012-2013</c:v>
                </c:pt>
              </c:strCache>
            </c:strRef>
          </c:cat>
          <c:val>
            <c:numRef>
              <c:f>CCMMS_Sparcs_aggregation!$Y$19:$Y$23</c:f>
              <c:numCache>
                <c:formatCode>0%</c:formatCode>
                <c:ptCount val="5"/>
                <c:pt idx="0">
                  <c:v>0.5625</c:v>
                </c:pt>
                <c:pt idx="1">
                  <c:v>0.411764705882353</c:v>
                </c:pt>
                <c:pt idx="2">
                  <c:v>0.733333333333333</c:v>
                </c:pt>
                <c:pt idx="3">
                  <c:v>0.642857142857143</c:v>
                </c:pt>
                <c:pt idx="4">
                  <c:v>0.809523809523809</c:v>
                </c:pt>
              </c:numCache>
            </c:numRef>
          </c:val>
          <c:smooth val="0"/>
        </c:ser>
        <c:dLbls>
          <c:showLegendKey val="0"/>
          <c:showVal val="0"/>
          <c:showCatName val="0"/>
          <c:showSerName val="0"/>
          <c:showPercent val="0"/>
          <c:showBubbleSize val="0"/>
        </c:dLbls>
        <c:marker val="1"/>
        <c:smooth val="0"/>
        <c:axId val="2143267800"/>
        <c:axId val="2143263432"/>
      </c:lineChart>
      <c:lineChart>
        <c:grouping val="standard"/>
        <c:varyColors val="0"/>
        <c:ser>
          <c:idx val="0"/>
          <c:order val="1"/>
          <c:tx>
            <c:v>Enjoyment</c:v>
          </c:tx>
          <c:spPr>
            <a:ln>
              <a:solidFill>
                <a:schemeClr val="accent1"/>
              </a:solidFill>
            </a:ln>
          </c:spPr>
          <c:marker>
            <c:spPr>
              <a:solidFill>
                <a:schemeClr val="accent1"/>
              </a:solidFill>
              <a:ln>
                <a:solidFill>
                  <a:schemeClr val="accent1"/>
                </a:solidFill>
              </a:ln>
            </c:spPr>
          </c:marker>
          <c:cat>
            <c:strRef>
              <c:f>CCMMS_Sparcs_aggregation!$T$19:$T$23</c:f>
              <c:strCache>
                <c:ptCount val="5"/>
                <c:pt idx="0">
                  <c:v>2008-2009</c:v>
                </c:pt>
                <c:pt idx="1">
                  <c:v>2009-2010</c:v>
                </c:pt>
                <c:pt idx="2">
                  <c:v>2010-2011</c:v>
                </c:pt>
                <c:pt idx="3">
                  <c:v>2011-2012</c:v>
                </c:pt>
                <c:pt idx="4">
                  <c:v>2012-2013</c:v>
                </c:pt>
              </c:strCache>
            </c:strRef>
          </c:cat>
          <c:val>
            <c:numRef>
              <c:f>CCMMS_Sparcs_aggregation!$U$8:$U$12</c:f>
              <c:numCache>
                <c:formatCode>General</c:formatCode>
                <c:ptCount val="5"/>
                <c:pt idx="0">
                  <c:v>4.35178872053872</c:v>
                </c:pt>
                <c:pt idx="1">
                  <c:v>4.507972582972584</c:v>
                </c:pt>
                <c:pt idx="2">
                  <c:v>4.61022311022311</c:v>
                </c:pt>
                <c:pt idx="3">
                  <c:v>4.45734781091924</c:v>
                </c:pt>
                <c:pt idx="4">
                  <c:v>4.665071028411364</c:v>
                </c:pt>
              </c:numCache>
            </c:numRef>
          </c:val>
          <c:smooth val="0"/>
        </c:ser>
        <c:dLbls>
          <c:showLegendKey val="0"/>
          <c:showVal val="0"/>
          <c:showCatName val="0"/>
          <c:showSerName val="0"/>
          <c:showPercent val="0"/>
          <c:showBubbleSize val="0"/>
        </c:dLbls>
        <c:marker val="1"/>
        <c:smooth val="0"/>
        <c:axId val="2143226104"/>
        <c:axId val="2143255704"/>
      </c:lineChart>
      <c:catAx>
        <c:axId val="2143267800"/>
        <c:scaling>
          <c:orientation val="minMax"/>
        </c:scaling>
        <c:delete val="0"/>
        <c:axPos val="b"/>
        <c:majorTickMark val="none"/>
        <c:minorTickMark val="none"/>
        <c:tickLblPos val="nextTo"/>
        <c:txPr>
          <a:bodyPr/>
          <a:lstStyle/>
          <a:p>
            <a:pPr>
              <a:defRPr sz="1400"/>
            </a:pPr>
            <a:endParaRPr lang="en-US"/>
          </a:p>
        </c:txPr>
        <c:crossAx val="2143263432"/>
        <c:crosses val="autoZero"/>
        <c:auto val="1"/>
        <c:lblAlgn val="ctr"/>
        <c:lblOffset val="100"/>
        <c:noMultiLvlLbl val="0"/>
      </c:catAx>
      <c:valAx>
        <c:axId val="2143263432"/>
        <c:scaling>
          <c:orientation val="minMax"/>
        </c:scaling>
        <c:delete val="0"/>
        <c:axPos val="l"/>
        <c:majorGridlines/>
        <c:title>
          <c:tx>
            <c:rich>
              <a:bodyPr rot="-5400000" vert="horz"/>
              <a:lstStyle/>
              <a:p>
                <a:pPr>
                  <a:defRPr sz="1400"/>
                </a:pPr>
                <a:r>
                  <a:rPr lang="en-US" sz="1400"/>
                  <a:t>Percent of Students Retained</a:t>
                </a:r>
              </a:p>
            </c:rich>
          </c:tx>
          <c:overlay val="0"/>
        </c:title>
        <c:numFmt formatCode="0%" sourceLinked="1"/>
        <c:majorTickMark val="none"/>
        <c:minorTickMark val="none"/>
        <c:tickLblPos val="nextTo"/>
        <c:txPr>
          <a:bodyPr/>
          <a:lstStyle/>
          <a:p>
            <a:pPr>
              <a:defRPr sz="1400"/>
            </a:pPr>
            <a:endParaRPr lang="en-US"/>
          </a:p>
        </c:txPr>
        <c:crossAx val="2143267800"/>
        <c:crosses val="autoZero"/>
        <c:crossBetween val="between"/>
      </c:valAx>
      <c:valAx>
        <c:axId val="2143255704"/>
        <c:scaling>
          <c:orientation val="minMax"/>
          <c:min val="4.0"/>
        </c:scaling>
        <c:delete val="0"/>
        <c:axPos val="r"/>
        <c:numFmt formatCode="General" sourceLinked="1"/>
        <c:majorTickMark val="out"/>
        <c:minorTickMark val="none"/>
        <c:tickLblPos val="nextTo"/>
        <c:txPr>
          <a:bodyPr/>
          <a:lstStyle/>
          <a:p>
            <a:pPr>
              <a:defRPr sz="1400"/>
            </a:pPr>
            <a:endParaRPr lang="en-US"/>
          </a:p>
        </c:txPr>
        <c:crossAx val="2143226104"/>
        <c:crosses val="max"/>
        <c:crossBetween val="between"/>
      </c:valAx>
      <c:catAx>
        <c:axId val="2143226104"/>
        <c:scaling>
          <c:orientation val="minMax"/>
        </c:scaling>
        <c:delete val="1"/>
        <c:axPos val="b"/>
        <c:majorTickMark val="out"/>
        <c:minorTickMark val="none"/>
        <c:tickLblPos val="nextTo"/>
        <c:crossAx val="2143255704"/>
        <c:crosses val="autoZero"/>
        <c:auto val="1"/>
        <c:lblAlgn val="ctr"/>
        <c:lblOffset val="100"/>
        <c:noMultiLvlLbl val="0"/>
      </c:catAx>
    </c:plotArea>
    <c:legend>
      <c:legendPos val="b"/>
      <c:layout>
        <c:manualLayout>
          <c:xMode val="edge"/>
          <c:yMode val="edge"/>
          <c:x val="0.289595478455836"/>
          <c:y val="0.6981177019475"/>
          <c:w val="0.405849120484708"/>
          <c:h val="0.0916908516344595"/>
        </c:manualLayout>
      </c:layout>
      <c:overlay val="0"/>
      <c:txPr>
        <a:bodyPr/>
        <a:lstStyle/>
        <a:p>
          <a:pPr>
            <a:defRPr sz="1400"/>
          </a:pPr>
          <a:endParaRPr lang="en-US"/>
        </a:p>
      </c:txPr>
    </c:legend>
    <c:plotVisOnly val="1"/>
    <c:dispBlanksAs val="gap"/>
    <c:showDLblsOverMax val="0"/>
  </c:chart>
  <c:spPr>
    <a:solidFill>
      <a:sysClr val="window" lastClr="FFFFFF"/>
    </a:solidFill>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Learning</a:t>
            </a:r>
            <a:r>
              <a:rPr lang="en-US" baseline="0" dirty="0"/>
              <a:t> </a:t>
            </a:r>
            <a:r>
              <a:rPr lang="en-US" dirty="0" smtClean="0"/>
              <a:t>2</a:t>
            </a:r>
            <a:r>
              <a:rPr lang="en-US" baseline="30000" dirty="0" smtClean="0"/>
              <a:t>nd</a:t>
            </a:r>
            <a:r>
              <a:rPr lang="en-US" dirty="0" smtClean="0"/>
              <a:t> Alice</a:t>
            </a:r>
            <a:endParaRPr lang="en-US" dirty="0"/>
          </a:p>
        </c:rich>
      </c:tx>
      <c:overlay val="0"/>
    </c:title>
    <c:autoTitleDeleted val="0"/>
    <c:plotArea>
      <c:layout/>
      <c:barChart>
        <c:barDir val="col"/>
        <c:grouping val="clustered"/>
        <c:varyColors val="0"/>
        <c:ser>
          <c:idx val="0"/>
          <c:order val="0"/>
          <c:tx>
            <c:strRef>
              <c:f>'vcat crinch'!$L$27</c:f>
              <c:strCache>
                <c:ptCount val="1"/>
                <c:pt idx="0">
                  <c:v>Learning</c:v>
                </c:pt>
              </c:strCache>
            </c:strRef>
          </c:tx>
          <c:spPr>
            <a:solidFill>
              <a:srgbClr val="800000"/>
            </a:solidFill>
          </c:spPr>
          <c:invertIfNegative val="0"/>
          <c:cat>
            <c:strRef>
              <c:f>'vcat crinch'!$J$28:$J$32</c:f>
              <c:strCache>
                <c:ptCount val="5"/>
                <c:pt idx="0">
                  <c:v>Not at All</c:v>
                </c:pt>
                <c:pt idx="1">
                  <c:v> - </c:v>
                </c:pt>
                <c:pt idx="2">
                  <c:v>Just Okay</c:v>
                </c:pt>
                <c:pt idx="3">
                  <c:v> - </c:v>
                </c:pt>
                <c:pt idx="4">
                  <c:v>A Lot</c:v>
                </c:pt>
              </c:strCache>
            </c:strRef>
          </c:cat>
          <c:val>
            <c:numRef>
              <c:f>'vcat crinch'!$L$28:$L$32</c:f>
              <c:numCache>
                <c:formatCode>General</c:formatCode>
                <c:ptCount val="5"/>
                <c:pt idx="0">
                  <c:v>0.0</c:v>
                </c:pt>
                <c:pt idx="1">
                  <c:v>0.0</c:v>
                </c:pt>
                <c:pt idx="2">
                  <c:v>2.0</c:v>
                </c:pt>
                <c:pt idx="3">
                  <c:v>4.0</c:v>
                </c:pt>
                <c:pt idx="4">
                  <c:v>6.0</c:v>
                </c:pt>
              </c:numCache>
            </c:numRef>
          </c:val>
        </c:ser>
        <c:dLbls>
          <c:showLegendKey val="0"/>
          <c:showVal val="0"/>
          <c:showCatName val="0"/>
          <c:showSerName val="0"/>
          <c:showPercent val="0"/>
          <c:showBubbleSize val="0"/>
        </c:dLbls>
        <c:gapWidth val="150"/>
        <c:axId val="-2113195320"/>
        <c:axId val="-2113192312"/>
      </c:barChart>
      <c:catAx>
        <c:axId val="-2113195320"/>
        <c:scaling>
          <c:orientation val="minMax"/>
        </c:scaling>
        <c:delete val="0"/>
        <c:axPos val="b"/>
        <c:majorTickMark val="out"/>
        <c:minorTickMark val="none"/>
        <c:tickLblPos val="nextTo"/>
        <c:crossAx val="-2113192312"/>
        <c:crosses val="autoZero"/>
        <c:auto val="1"/>
        <c:lblAlgn val="ctr"/>
        <c:lblOffset val="100"/>
        <c:noMultiLvlLbl val="0"/>
      </c:catAx>
      <c:valAx>
        <c:axId val="-2113192312"/>
        <c:scaling>
          <c:orientation val="minMax"/>
          <c:max val="10.0"/>
        </c:scaling>
        <c:delete val="0"/>
        <c:axPos val="l"/>
        <c:majorGridlines/>
        <c:numFmt formatCode="General" sourceLinked="1"/>
        <c:majorTickMark val="out"/>
        <c:minorTickMark val="none"/>
        <c:tickLblPos val="nextTo"/>
        <c:crossAx val="-2113195320"/>
        <c:crosses val="autoZero"/>
        <c:crossBetween val="between"/>
      </c:valAx>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a:pPr>
            <a:r>
              <a:rPr lang="en-US"/>
              <a:t>Enjoyment 1st Alice</a:t>
            </a:r>
          </a:p>
        </c:rich>
      </c:tx>
      <c:overlay val="0"/>
    </c:title>
    <c:autoTitleDeleted val="0"/>
    <c:plotArea>
      <c:layout/>
      <c:barChart>
        <c:barDir val="col"/>
        <c:grouping val="clustered"/>
        <c:varyColors val="0"/>
        <c:ser>
          <c:idx val="0"/>
          <c:order val="0"/>
          <c:tx>
            <c:strRef>
              <c:f>'vcat crunch'!$K$29</c:f>
              <c:strCache>
                <c:ptCount val="1"/>
                <c:pt idx="0">
                  <c:v>Liked This Session</c:v>
                </c:pt>
              </c:strCache>
            </c:strRef>
          </c:tx>
          <c:spPr>
            <a:solidFill>
              <a:srgbClr val="004080"/>
            </a:solidFill>
          </c:spPr>
          <c:invertIfNegative val="0"/>
          <c:cat>
            <c:strRef>
              <c:f>'vcat crunch'!$J$30:$J$34</c:f>
              <c:strCache>
                <c:ptCount val="5"/>
                <c:pt idx="0">
                  <c:v>Not at All</c:v>
                </c:pt>
                <c:pt idx="1">
                  <c:v> - </c:v>
                </c:pt>
                <c:pt idx="2">
                  <c:v>Just Okay</c:v>
                </c:pt>
                <c:pt idx="3">
                  <c:v> - </c:v>
                </c:pt>
                <c:pt idx="4">
                  <c:v>A Lot</c:v>
                </c:pt>
              </c:strCache>
            </c:strRef>
          </c:cat>
          <c:val>
            <c:numRef>
              <c:f>'vcat crunch'!$K$30:$K$34</c:f>
              <c:numCache>
                <c:formatCode>General</c:formatCode>
                <c:ptCount val="5"/>
                <c:pt idx="0">
                  <c:v>0.0</c:v>
                </c:pt>
                <c:pt idx="1">
                  <c:v>0.0</c:v>
                </c:pt>
                <c:pt idx="2">
                  <c:v>0.0</c:v>
                </c:pt>
                <c:pt idx="3">
                  <c:v>7.0</c:v>
                </c:pt>
                <c:pt idx="4">
                  <c:v>7.0</c:v>
                </c:pt>
              </c:numCache>
            </c:numRef>
          </c:val>
        </c:ser>
        <c:dLbls>
          <c:showLegendKey val="0"/>
          <c:showVal val="0"/>
          <c:showCatName val="0"/>
          <c:showSerName val="0"/>
          <c:showPercent val="0"/>
          <c:showBubbleSize val="0"/>
        </c:dLbls>
        <c:gapWidth val="150"/>
        <c:axId val="-2113234088"/>
        <c:axId val="-2113231080"/>
      </c:barChart>
      <c:catAx>
        <c:axId val="-2113234088"/>
        <c:scaling>
          <c:orientation val="minMax"/>
        </c:scaling>
        <c:delete val="0"/>
        <c:axPos val="b"/>
        <c:majorTickMark val="out"/>
        <c:minorTickMark val="none"/>
        <c:tickLblPos val="nextTo"/>
        <c:crossAx val="-2113231080"/>
        <c:crosses val="autoZero"/>
        <c:auto val="1"/>
        <c:lblAlgn val="ctr"/>
        <c:lblOffset val="100"/>
        <c:noMultiLvlLbl val="0"/>
      </c:catAx>
      <c:valAx>
        <c:axId val="-2113231080"/>
        <c:scaling>
          <c:orientation val="minMax"/>
          <c:max val="10.0"/>
        </c:scaling>
        <c:delete val="0"/>
        <c:axPos val="l"/>
        <c:majorGridlines/>
        <c:numFmt formatCode="General" sourceLinked="1"/>
        <c:majorTickMark val="out"/>
        <c:minorTickMark val="none"/>
        <c:tickLblPos val="nextTo"/>
        <c:crossAx val="-2113234088"/>
        <c:crosses val="autoZero"/>
        <c:crossBetween val="between"/>
        <c:majorUnit val="2.0"/>
      </c:valAx>
    </c:plotArea>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a:pPr>
            <a:r>
              <a:rPr lang="en-US"/>
              <a:t>Learning 1st Alice</a:t>
            </a:r>
          </a:p>
        </c:rich>
      </c:tx>
      <c:overlay val="0"/>
    </c:title>
    <c:autoTitleDeleted val="0"/>
    <c:plotArea>
      <c:layout/>
      <c:barChart>
        <c:barDir val="col"/>
        <c:grouping val="clustered"/>
        <c:varyColors val="0"/>
        <c:ser>
          <c:idx val="0"/>
          <c:order val="0"/>
          <c:tx>
            <c:strRef>
              <c:f>'vcat crunch'!$L$29</c:f>
              <c:strCache>
                <c:ptCount val="1"/>
                <c:pt idx="0">
                  <c:v>Learned A Lot</c:v>
                </c:pt>
              </c:strCache>
            </c:strRef>
          </c:tx>
          <c:spPr>
            <a:solidFill>
              <a:srgbClr val="004080"/>
            </a:solidFill>
          </c:spPr>
          <c:invertIfNegative val="0"/>
          <c:cat>
            <c:strRef>
              <c:f>'vcat crunch'!$J$30:$J$34</c:f>
              <c:strCache>
                <c:ptCount val="5"/>
                <c:pt idx="0">
                  <c:v>Not at All</c:v>
                </c:pt>
                <c:pt idx="1">
                  <c:v> - </c:v>
                </c:pt>
                <c:pt idx="2">
                  <c:v>Just Okay</c:v>
                </c:pt>
                <c:pt idx="3">
                  <c:v> - </c:v>
                </c:pt>
                <c:pt idx="4">
                  <c:v>A Lot</c:v>
                </c:pt>
              </c:strCache>
            </c:strRef>
          </c:cat>
          <c:val>
            <c:numRef>
              <c:f>'vcat crunch'!$L$30:$L$34</c:f>
              <c:numCache>
                <c:formatCode>General</c:formatCode>
                <c:ptCount val="5"/>
                <c:pt idx="0">
                  <c:v>0.0</c:v>
                </c:pt>
                <c:pt idx="1">
                  <c:v>0.0</c:v>
                </c:pt>
                <c:pt idx="2">
                  <c:v>0.0</c:v>
                </c:pt>
                <c:pt idx="3">
                  <c:v>2.0</c:v>
                </c:pt>
                <c:pt idx="4">
                  <c:v>12.0</c:v>
                </c:pt>
              </c:numCache>
            </c:numRef>
          </c:val>
        </c:ser>
        <c:dLbls>
          <c:showLegendKey val="0"/>
          <c:showVal val="0"/>
          <c:showCatName val="0"/>
          <c:showSerName val="0"/>
          <c:showPercent val="0"/>
          <c:showBubbleSize val="0"/>
        </c:dLbls>
        <c:gapWidth val="150"/>
        <c:axId val="-2126112392"/>
        <c:axId val="-2126109384"/>
      </c:barChart>
      <c:catAx>
        <c:axId val="-2126112392"/>
        <c:scaling>
          <c:orientation val="minMax"/>
        </c:scaling>
        <c:delete val="0"/>
        <c:axPos val="b"/>
        <c:majorTickMark val="out"/>
        <c:minorTickMark val="none"/>
        <c:tickLblPos val="nextTo"/>
        <c:crossAx val="-2126109384"/>
        <c:crosses val="autoZero"/>
        <c:auto val="1"/>
        <c:lblAlgn val="ctr"/>
        <c:lblOffset val="100"/>
        <c:noMultiLvlLbl val="0"/>
      </c:catAx>
      <c:valAx>
        <c:axId val="-2126109384"/>
        <c:scaling>
          <c:orientation val="minMax"/>
          <c:max val="12.0"/>
        </c:scaling>
        <c:delete val="0"/>
        <c:axPos val="l"/>
        <c:majorGridlines/>
        <c:numFmt formatCode="General" sourceLinked="1"/>
        <c:majorTickMark val="out"/>
        <c:minorTickMark val="none"/>
        <c:tickLblPos val="nextTo"/>
        <c:crossAx val="-2126112392"/>
        <c:crosses val="autoZero"/>
        <c:crossBetween val="between"/>
      </c:valAx>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Avg. Student </a:t>
            </a:r>
            <a:r>
              <a:rPr lang="en-US" dirty="0"/>
              <a:t>Confidence in Knowledge </a:t>
            </a:r>
            <a:r>
              <a:rPr lang="en-US" dirty="0" smtClean="0"/>
              <a:t>Component:</a:t>
            </a:r>
          </a:p>
          <a:p>
            <a:pPr>
              <a:defRPr/>
            </a:pPr>
            <a:r>
              <a:rPr lang="en-US" dirty="0" smtClean="0"/>
              <a:t>1</a:t>
            </a:r>
            <a:r>
              <a:rPr lang="en-US" baseline="30000" dirty="0" smtClean="0"/>
              <a:t>st</a:t>
            </a:r>
            <a:r>
              <a:rPr lang="en-US" dirty="0" smtClean="0"/>
              <a:t> Alice (1 Don’t Know – 5 Definitely Know)</a:t>
            </a:r>
            <a:endParaRPr lang="en-US" dirty="0"/>
          </a:p>
        </c:rich>
      </c:tx>
      <c:layout>
        <c:manualLayout>
          <c:xMode val="edge"/>
          <c:yMode val="edge"/>
          <c:x val="0.118809711286089"/>
          <c:y val="0.0185185185185185"/>
        </c:manualLayout>
      </c:layout>
      <c:overlay val="0"/>
    </c:title>
    <c:autoTitleDeleted val="0"/>
    <c:plotArea>
      <c:layout/>
      <c:barChart>
        <c:barDir val="bar"/>
        <c:grouping val="clustered"/>
        <c:varyColors val="0"/>
        <c:ser>
          <c:idx val="0"/>
          <c:order val="0"/>
          <c:tx>
            <c:strRef>
              <c:f>Alice1!$E$5</c:f>
              <c:strCache>
                <c:ptCount val="1"/>
                <c:pt idx="0">
                  <c:v>PostTest</c:v>
                </c:pt>
              </c:strCache>
            </c:strRef>
          </c:tx>
          <c:spPr>
            <a:solidFill>
              <a:srgbClr val="004080"/>
            </a:solidFill>
          </c:spPr>
          <c:invertIfNegative val="0"/>
          <c:cat>
            <c:strRef>
              <c:f>Alice1!$C$6:$C$10</c:f>
              <c:strCache>
                <c:ptCount val="5"/>
                <c:pt idx="0">
                  <c:v>Do you know what a _x000d_METHOD is in Alice?</c:v>
                </c:pt>
                <c:pt idx="1">
                  <c:v>Do you know what a_x000d_PROPERTY is in Alice?</c:v>
                </c:pt>
                <c:pt idx="2">
                  <c:v>Do you know what a _x000d_OBJECT is in Alice?</c:v>
                </c:pt>
                <c:pt idx="3">
                  <c:v>Do you know what object _x000d_oriented programming is?</c:v>
                </c:pt>
                <c:pt idx="4">
                  <c:v>Do you know what a _x000d_CLASS is in Alice?</c:v>
                </c:pt>
              </c:strCache>
            </c:strRef>
          </c:cat>
          <c:val>
            <c:numRef>
              <c:f>Alice1!$E$6:$E$10</c:f>
              <c:numCache>
                <c:formatCode>General</c:formatCode>
                <c:ptCount val="5"/>
                <c:pt idx="0">
                  <c:v>4.25</c:v>
                </c:pt>
                <c:pt idx="1">
                  <c:v>3.5625</c:v>
                </c:pt>
                <c:pt idx="2">
                  <c:v>3.5</c:v>
                </c:pt>
                <c:pt idx="3">
                  <c:v>3.3125</c:v>
                </c:pt>
                <c:pt idx="4">
                  <c:v>2.6875</c:v>
                </c:pt>
              </c:numCache>
            </c:numRef>
          </c:val>
        </c:ser>
        <c:ser>
          <c:idx val="1"/>
          <c:order val="1"/>
          <c:tx>
            <c:strRef>
              <c:f>Alice1!$D$5</c:f>
              <c:strCache>
                <c:ptCount val="1"/>
                <c:pt idx="0">
                  <c:v>PreTest</c:v>
                </c:pt>
              </c:strCache>
            </c:strRef>
          </c:tx>
          <c:spPr>
            <a:solidFill>
              <a:srgbClr val="3B76A8"/>
            </a:solidFill>
          </c:spPr>
          <c:invertIfNegative val="0"/>
          <c:cat>
            <c:strRef>
              <c:f>Alice1!$C$6:$C$10</c:f>
              <c:strCache>
                <c:ptCount val="5"/>
                <c:pt idx="0">
                  <c:v>Do you know what a _x000d_METHOD is in Alice?</c:v>
                </c:pt>
                <c:pt idx="1">
                  <c:v>Do you know what a_x000d_PROPERTY is in Alice?</c:v>
                </c:pt>
                <c:pt idx="2">
                  <c:v>Do you know what a _x000d_OBJECT is in Alice?</c:v>
                </c:pt>
                <c:pt idx="3">
                  <c:v>Do you know what object _x000d_oriented programming is?</c:v>
                </c:pt>
                <c:pt idx="4">
                  <c:v>Do you know what a _x000d_CLASS is in Alice?</c:v>
                </c:pt>
              </c:strCache>
            </c:strRef>
          </c:cat>
          <c:val>
            <c:numRef>
              <c:f>Alice1!$D$6:$D$10</c:f>
              <c:numCache>
                <c:formatCode>General</c:formatCode>
                <c:ptCount val="5"/>
                <c:pt idx="0">
                  <c:v>1.714285714285714</c:v>
                </c:pt>
                <c:pt idx="1">
                  <c:v>1.5</c:v>
                </c:pt>
                <c:pt idx="2">
                  <c:v>1.285714285714286</c:v>
                </c:pt>
                <c:pt idx="3">
                  <c:v>1.42857142857143</c:v>
                </c:pt>
                <c:pt idx="4">
                  <c:v>1.42857142857143</c:v>
                </c:pt>
              </c:numCache>
            </c:numRef>
          </c:val>
        </c:ser>
        <c:dLbls>
          <c:showLegendKey val="0"/>
          <c:showVal val="0"/>
          <c:showCatName val="0"/>
          <c:showSerName val="0"/>
          <c:showPercent val="0"/>
          <c:showBubbleSize val="0"/>
        </c:dLbls>
        <c:gapWidth val="150"/>
        <c:axId val="-2126572680"/>
        <c:axId val="-2126569640"/>
      </c:barChart>
      <c:catAx>
        <c:axId val="-2126572680"/>
        <c:scaling>
          <c:orientation val="minMax"/>
        </c:scaling>
        <c:delete val="0"/>
        <c:axPos val="l"/>
        <c:majorTickMark val="out"/>
        <c:minorTickMark val="none"/>
        <c:tickLblPos val="nextTo"/>
        <c:txPr>
          <a:bodyPr/>
          <a:lstStyle/>
          <a:p>
            <a:pPr>
              <a:defRPr sz="1200">
                <a:latin typeface="Calibri"/>
                <a:cs typeface="Calibri"/>
              </a:defRPr>
            </a:pPr>
            <a:endParaRPr lang="en-US"/>
          </a:p>
        </c:txPr>
        <c:crossAx val="-2126569640"/>
        <c:crosses val="autoZero"/>
        <c:auto val="1"/>
        <c:lblAlgn val="ctr"/>
        <c:lblOffset val="100"/>
        <c:noMultiLvlLbl val="0"/>
      </c:catAx>
      <c:valAx>
        <c:axId val="-2126569640"/>
        <c:scaling>
          <c:orientation val="minMax"/>
          <c:max val="5.0"/>
          <c:min val="1.0"/>
        </c:scaling>
        <c:delete val="0"/>
        <c:axPos val="b"/>
        <c:majorGridlines/>
        <c:numFmt formatCode="General" sourceLinked="1"/>
        <c:majorTickMark val="out"/>
        <c:minorTickMark val="none"/>
        <c:tickLblPos val="nextTo"/>
        <c:crossAx val="-2126572680"/>
        <c:crosses val="autoZero"/>
        <c:crossBetween val="between"/>
      </c:valAx>
    </c:plotArea>
    <c:legend>
      <c:legendPos val="b"/>
      <c:overlay val="0"/>
      <c:txPr>
        <a:bodyPr/>
        <a:lstStyle/>
        <a:p>
          <a:pPr>
            <a:defRPr sz="1400"/>
          </a:pPr>
          <a:endParaRPr lang="en-US"/>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Avg. </a:t>
            </a:r>
            <a:r>
              <a:rPr lang="en-US" dirty="0"/>
              <a:t>Student Confidence in Knowledge Component:</a:t>
            </a:r>
          </a:p>
          <a:p>
            <a:pPr>
              <a:defRPr/>
            </a:pPr>
            <a:r>
              <a:rPr lang="en-US" dirty="0" smtClean="0"/>
              <a:t>2</a:t>
            </a:r>
            <a:r>
              <a:rPr lang="en-US" baseline="30000" dirty="0" smtClean="0"/>
              <a:t>nd</a:t>
            </a:r>
            <a:r>
              <a:rPr lang="en-US" dirty="0" smtClean="0"/>
              <a:t> Alice </a:t>
            </a:r>
            <a:r>
              <a:rPr lang="en-US" dirty="0"/>
              <a:t>(1 Don't Know - 5 Definitely Know)</a:t>
            </a:r>
          </a:p>
        </c:rich>
      </c:tx>
      <c:overlay val="0"/>
    </c:title>
    <c:autoTitleDeleted val="0"/>
    <c:plotArea>
      <c:layout/>
      <c:barChart>
        <c:barDir val="bar"/>
        <c:grouping val="clustered"/>
        <c:varyColors val="0"/>
        <c:ser>
          <c:idx val="0"/>
          <c:order val="0"/>
          <c:tx>
            <c:strRef>
              <c:f>'Alice 3'!$E$4</c:f>
              <c:strCache>
                <c:ptCount val="1"/>
                <c:pt idx="0">
                  <c:v>PostTest</c:v>
                </c:pt>
              </c:strCache>
            </c:strRef>
          </c:tx>
          <c:spPr>
            <a:solidFill>
              <a:srgbClr val="800000"/>
            </a:solidFill>
          </c:spPr>
          <c:invertIfNegative val="0"/>
          <c:cat>
            <c:strRef>
              <c:f>'Alice 3'!$C$5:$C$9</c:f>
              <c:strCache>
                <c:ptCount val="5"/>
                <c:pt idx="0">
                  <c:v>Do you know what an if/then _x000d_statement is in programming?</c:v>
                </c:pt>
                <c:pt idx="1">
                  <c:v>Do you know what a function_x000d_ is in computer programming?</c:v>
                </c:pt>
                <c:pt idx="2">
                  <c:v>Do you know what a loop _x000d_is in computer programming?</c:v>
                </c:pt>
                <c:pt idx="3">
                  <c:v>Do you know what a conditional _x000d_statement is in programming?</c:v>
                </c:pt>
                <c:pt idx="4">
                  <c:v>Do you know what control _x000d_structures are in programming?</c:v>
                </c:pt>
              </c:strCache>
            </c:strRef>
          </c:cat>
          <c:val>
            <c:numRef>
              <c:f>'Alice 3'!$E$5:$E$9</c:f>
              <c:numCache>
                <c:formatCode>General</c:formatCode>
                <c:ptCount val="5"/>
                <c:pt idx="0">
                  <c:v>4.166666666666667</c:v>
                </c:pt>
                <c:pt idx="1">
                  <c:v>3.416666666666666</c:v>
                </c:pt>
                <c:pt idx="2">
                  <c:v>3.416666666666666</c:v>
                </c:pt>
                <c:pt idx="3">
                  <c:v>2.666666666666666</c:v>
                </c:pt>
                <c:pt idx="4">
                  <c:v>2.416666666666666</c:v>
                </c:pt>
              </c:numCache>
            </c:numRef>
          </c:val>
        </c:ser>
        <c:ser>
          <c:idx val="1"/>
          <c:order val="1"/>
          <c:tx>
            <c:strRef>
              <c:f>'Alice 3'!$D$4</c:f>
              <c:strCache>
                <c:ptCount val="1"/>
                <c:pt idx="0">
                  <c:v>PreTest</c:v>
                </c:pt>
              </c:strCache>
            </c:strRef>
          </c:tx>
          <c:spPr>
            <a:solidFill>
              <a:srgbClr val="AA0000"/>
            </a:solidFill>
          </c:spPr>
          <c:invertIfNegative val="0"/>
          <c:cat>
            <c:strRef>
              <c:f>'Alice 3'!$C$5:$C$9</c:f>
              <c:strCache>
                <c:ptCount val="5"/>
                <c:pt idx="0">
                  <c:v>Do you know what an if/then _x000d_statement is in programming?</c:v>
                </c:pt>
                <c:pt idx="1">
                  <c:v>Do you know what a function_x000d_ is in computer programming?</c:v>
                </c:pt>
                <c:pt idx="2">
                  <c:v>Do you know what a loop _x000d_is in computer programming?</c:v>
                </c:pt>
                <c:pt idx="3">
                  <c:v>Do you know what a conditional _x000d_statement is in programming?</c:v>
                </c:pt>
                <c:pt idx="4">
                  <c:v>Do you know what control _x000d_structures are in programming?</c:v>
                </c:pt>
              </c:strCache>
            </c:strRef>
          </c:cat>
          <c:val>
            <c:numRef>
              <c:f>'Alice 3'!$D$5:$D$9</c:f>
              <c:numCache>
                <c:formatCode>General</c:formatCode>
                <c:ptCount val="5"/>
                <c:pt idx="0">
                  <c:v>2.6875</c:v>
                </c:pt>
                <c:pt idx="1">
                  <c:v>2.3125</c:v>
                </c:pt>
                <c:pt idx="2">
                  <c:v>2.5625</c:v>
                </c:pt>
                <c:pt idx="3">
                  <c:v>1.625</c:v>
                </c:pt>
                <c:pt idx="4">
                  <c:v>1.5</c:v>
                </c:pt>
              </c:numCache>
            </c:numRef>
          </c:val>
        </c:ser>
        <c:dLbls>
          <c:showLegendKey val="0"/>
          <c:showVal val="0"/>
          <c:showCatName val="0"/>
          <c:showSerName val="0"/>
          <c:showPercent val="0"/>
          <c:showBubbleSize val="0"/>
        </c:dLbls>
        <c:gapWidth val="150"/>
        <c:axId val="-2127461832"/>
        <c:axId val="2070174488"/>
      </c:barChart>
      <c:catAx>
        <c:axId val="-2127461832"/>
        <c:scaling>
          <c:orientation val="minMax"/>
        </c:scaling>
        <c:delete val="0"/>
        <c:axPos val="l"/>
        <c:majorTickMark val="out"/>
        <c:minorTickMark val="none"/>
        <c:tickLblPos val="nextTo"/>
        <c:txPr>
          <a:bodyPr/>
          <a:lstStyle/>
          <a:p>
            <a:pPr>
              <a:defRPr sz="1200"/>
            </a:pPr>
            <a:endParaRPr lang="en-US"/>
          </a:p>
        </c:txPr>
        <c:crossAx val="2070174488"/>
        <c:crosses val="autoZero"/>
        <c:auto val="1"/>
        <c:lblAlgn val="ctr"/>
        <c:lblOffset val="100"/>
        <c:noMultiLvlLbl val="0"/>
      </c:catAx>
      <c:valAx>
        <c:axId val="2070174488"/>
        <c:scaling>
          <c:orientation val="minMax"/>
          <c:max val="5.0"/>
          <c:min val="1.0"/>
        </c:scaling>
        <c:delete val="0"/>
        <c:axPos val="b"/>
        <c:majorGridlines/>
        <c:numFmt formatCode="General" sourceLinked="1"/>
        <c:majorTickMark val="out"/>
        <c:minorTickMark val="none"/>
        <c:tickLblPos val="nextTo"/>
        <c:crossAx val="-2127461832"/>
        <c:crosses val="autoZero"/>
        <c:crossBetween val="between"/>
      </c:valAx>
    </c:plotArea>
    <c:legend>
      <c:legendPos val="b"/>
      <c:overlay val="0"/>
      <c:txPr>
        <a:bodyPr/>
        <a:lstStyle/>
        <a:p>
          <a:pPr>
            <a:defRPr sz="1400"/>
          </a:pPr>
          <a:endParaRPr lang="en-US"/>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Rating of Alice #2</a:t>
            </a:r>
            <a:r>
              <a:rPr lang="en-US" baseline="0" dirty="0" smtClean="0"/>
              <a:t>  [2009-2010]</a:t>
            </a:r>
            <a:endParaRPr lang="en-US" baseline="0" dirty="0"/>
          </a:p>
        </c:rich>
      </c:tx>
      <c:overlay val="0"/>
    </c:title>
    <c:autoTitleDeleted val="0"/>
    <c:plotArea>
      <c:layout/>
      <c:barChart>
        <c:barDir val="col"/>
        <c:grouping val="clustered"/>
        <c:varyColors val="0"/>
        <c:ser>
          <c:idx val="0"/>
          <c:order val="0"/>
          <c:tx>
            <c:strRef>
              <c:f>alice2___post_survey!$Q$24</c:f>
              <c:strCache>
                <c:ptCount val="1"/>
                <c:pt idx="0">
                  <c:v>Enjoyment</c:v>
                </c:pt>
              </c:strCache>
            </c:strRef>
          </c:tx>
          <c:spPr>
            <a:solidFill>
              <a:srgbClr val="AA0000"/>
            </a:solidFill>
          </c:spPr>
          <c:invertIfNegative val="0"/>
          <c:cat>
            <c:strRef>
              <c:f>alice2___post_survey!$P$25:$P$29</c:f>
              <c:strCache>
                <c:ptCount val="5"/>
                <c:pt idx="0">
                  <c:v>Not at All</c:v>
                </c:pt>
                <c:pt idx="1">
                  <c:v>-</c:v>
                </c:pt>
                <c:pt idx="2">
                  <c:v>Just Okay</c:v>
                </c:pt>
                <c:pt idx="3">
                  <c:v>-</c:v>
                </c:pt>
                <c:pt idx="4">
                  <c:v>A Lot</c:v>
                </c:pt>
              </c:strCache>
            </c:strRef>
          </c:cat>
          <c:val>
            <c:numRef>
              <c:f>alice2___post_survey!$Q$25:$Q$29</c:f>
              <c:numCache>
                <c:formatCode>General</c:formatCode>
                <c:ptCount val="5"/>
                <c:pt idx="0">
                  <c:v>0.0</c:v>
                </c:pt>
                <c:pt idx="1">
                  <c:v>0.0</c:v>
                </c:pt>
                <c:pt idx="2">
                  <c:v>0.0</c:v>
                </c:pt>
                <c:pt idx="3">
                  <c:v>2.0</c:v>
                </c:pt>
                <c:pt idx="4">
                  <c:v>11.0</c:v>
                </c:pt>
              </c:numCache>
            </c:numRef>
          </c:val>
        </c:ser>
        <c:ser>
          <c:idx val="1"/>
          <c:order val="1"/>
          <c:tx>
            <c:strRef>
              <c:f>alice2___post_survey!$R$24</c:f>
              <c:strCache>
                <c:ptCount val="1"/>
                <c:pt idx="0">
                  <c:v>Learning</c:v>
                </c:pt>
              </c:strCache>
            </c:strRef>
          </c:tx>
          <c:spPr>
            <a:solidFill>
              <a:srgbClr val="B80E0F">
                <a:lumMod val="75000"/>
              </a:srgbClr>
            </a:solidFill>
          </c:spPr>
          <c:invertIfNegative val="0"/>
          <c:cat>
            <c:strRef>
              <c:f>alice2___post_survey!$P$25:$P$29</c:f>
              <c:strCache>
                <c:ptCount val="5"/>
                <c:pt idx="0">
                  <c:v>Not at All</c:v>
                </c:pt>
                <c:pt idx="1">
                  <c:v>-</c:v>
                </c:pt>
                <c:pt idx="2">
                  <c:v>Just Okay</c:v>
                </c:pt>
                <c:pt idx="3">
                  <c:v>-</c:v>
                </c:pt>
                <c:pt idx="4">
                  <c:v>A Lot</c:v>
                </c:pt>
              </c:strCache>
            </c:strRef>
          </c:cat>
          <c:val>
            <c:numRef>
              <c:f>alice2___post_survey!$R$25:$R$29</c:f>
              <c:numCache>
                <c:formatCode>General</c:formatCode>
                <c:ptCount val="5"/>
                <c:pt idx="0">
                  <c:v>0.0</c:v>
                </c:pt>
                <c:pt idx="1">
                  <c:v>0.0</c:v>
                </c:pt>
                <c:pt idx="2">
                  <c:v>0.0</c:v>
                </c:pt>
                <c:pt idx="3">
                  <c:v>3.0</c:v>
                </c:pt>
                <c:pt idx="4">
                  <c:v>10.0</c:v>
                </c:pt>
              </c:numCache>
            </c:numRef>
          </c:val>
        </c:ser>
        <c:dLbls>
          <c:showLegendKey val="0"/>
          <c:showVal val="0"/>
          <c:showCatName val="0"/>
          <c:showSerName val="0"/>
          <c:showPercent val="0"/>
          <c:showBubbleSize val="0"/>
        </c:dLbls>
        <c:gapWidth val="150"/>
        <c:axId val="-2113096776"/>
        <c:axId val="-2113093800"/>
      </c:barChart>
      <c:catAx>
        <c:axId val="-2113096776"/>
        <c:scaling>
          <c:orientation val="minMax"/>
        </c:scaling>
        <c:delete val="0"/>
        <c:axPos val="b"/>
        <c:majorTickMark val="none"/>
        <c:minorTickMark val="none"/>
        <c:tickLblPos val="nextTo"/>
        <c:crossAx val="-2113093800"/>
        <c:crosses val="autoZero"/>
        <c:auto val="1"/>
        <c:lblAlgn val="ctr"/>
        <c:lblOffset val="100"/>
        <c:noMultiLvlLbl val="0"/>
      </c:catAx>
      <c:valAx>
        <c:axId val="-2113093800"/>
        <c:scaling>
          <c:orientation val="minMax"/>
          <c:max val="12.0"/>
          <c:min val="0.0"/>
        </c:scaling>
        <c:delete val="0"/>
        <c:axPos val="l"/>
        <c:majorGridlines/>
        <c:numFmt formatCode="General" sourceLinked="1"/>
        <c:majorTickMark val="none"/>
        <c:minorTickMark val="none"/>
        <c:tickLblPos val="nextTo"/>
        <c:crossAx val="-2113096776"/>
        <c:crosses val="autoZero"/>
        <c:crossBetween val="between"/>
        <c:majorUnit val="2.0"/>
      </c:valAx>
    </c:plotArea>
    <c:legend>
      <c:legendPos val="b"/>
      <c:overlay val="0"/>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a:lstStyle/>
          <a:p>
            <a:pPr>
              <a:defRPr/>
            </a:pPr>
            <a:r>
              <a:rPr lang="en-US"/>
              <a:t>Avg.</a:t>
            </a:r>
            <a:r>
              <a:rPr lang="en-US" baseline="0"/>
              <a:t> Student Confidence in Knowledge Components:</a:t>
            </a:r>
          </a:p>
          <a:p>
            <a:pPr>
              <a:defRPr/>
            </a:pPr>
            <a:r>
              <a:rPr lang="en-US" baseline="0"/>
              <a:t>2nd Alice (1 Don't Know - 5 Definitely Know)</a:t>
            </a:r>
            <a:endParaRPr lang="en-US"/>
          </a:p>
        </c:rich>
      </c:tx>
      <c:overlay val="0"/>
    </c:title>
    <c:autoTitleDeleted val="0"/>
    <c:plotArea>
      <c:layout/>
      <c:barChart>
        <c:barDir val="bar"/>
        <c:grouping val="clustered"/>
        <c:varyColors val="0"/>
        <c:ser>
          <c:idx val="0"/>
          <c:order val="0"/>
          <c:tx>
            <c:strRef>
              <c:f>'Alice 3 #2'!$D$4</c:f>
              <c:strCache>
                <c:ptCount val="1"/>
                <c:pt idx="0">
                  <c:v>PostTest 09</c:v>
                </c:pt>
              </c:strCache>
            </c:strRef>
          </c:tx>
          <c:spPr>
            <a:solidFill>
              <a:srgbClr val="B80E0F">
                <a:lumMod val="75000"/>
              </a:srgbClr>
            </a:solidFill>
          </c:spPr>
          <c:invertIfNegative val="0"/>
          <c:cat>
            <c:strRef>
              <c:f>'Alice 3 #2'!$C$5:$C$9</c:f>
              <c:strCache>
                <c:ptCount val="5"/>
                <c:pt idx="0">
                  <c:v>Do you know what an if/then _x000d_statement is in programming?</c:v>
                </c:pt>
                <c:pt idx="1">
                  <c:v>Do you know what a function_x000d_ is in computer programming?</c:v>
                </c:pt>
                <c:pt idx="2">
                  <c:v>Do you know what a loop _x000d_is in computer programming?</c:v>
                </c:pt>
                <c:pt idx="3">
                  <c:v>Do you know what a conditional _x000d_statement is in programming?</c:v>
                </c:pt>
                <c:pt idx="4">
                  <c:v>Do you know what control _x000d_structures are in programming?</c:v>
                </c:pt>
              </c:strCache>
            </c:strRef>
          </c:cat>
          <c:val>
            <c:numRef>
              <c:f>'Alice 3 #2'!$D$5:$D$9</c:f>
              <c:numCache>
                <c:formatCode>General</c:formatCode>
                <c:ptCount val="5"/>
                <c:pt idx="0">
                  <c:v>4.307692308</c:v>
                </c:pt>
                <c:pt idx="1">
                  <c:v>3.769230769</c:v>
                </c:pt>
                <c:pt idx="2">
                  <c:v>4.384615385</c:v>
                </c:pt>
                <c:pt idx="3">
                  <c:v>3.307692308</c:v>
                </c:pt>
                <c:pt idx="4">
                  <c:v>3.461538462</c:v>
                </c:pt>
              </c:numCache>
            </c:numRef>
          </c:val>
        </c:ser>
        <c:ser>
          <c:idx val="2"/>
          <c:order val="1"/>
          <c:tx>
            <c:strRef>
              <c:f>'Alice 3 #2'!$F$4</c:f>
              <c:strCache>
                <c:ptCount val="1"/>
                <c:pt idx="0">
                  <c:v>PreTest 09</c:v>
                </c:pt>
              </c:strCache>
            </c:strRef>
          </c:tx>
          <c:spPr>
            <a:solidFill>
              <a:srgbClr val="CF0000"/>
            </a:solidFill>
          </c:spPr>
          <c:invertIfNegative val="0"/>
          <c:cat>
            <c:strRef>
              <c:f>'Alice 3 #2'!$C$5:$C$9</c:f>
              <c:strCache>
                <c:ptCount val="5"/>
                <c:pt idx="0">
                  <c:v>Do you know what an if/then _x000d_statement is in programming?</c:v>
                </c:pt>
                <c:pt idx="1">
                  <c:v>Do you know what a function_x000d_ is in computer programming?</c:v>
                </c:pt>
                <c:pt idx="2">
                  <c:v>Do you know what a loop _x000d_is in computer programming?</c:v>
                </c:pt>
                <c:pt idx="3">
                  <c:v>Do you know what a conditional _x000d_statement is in programming?</c:v>
                </c:pt>
                <c:pt idx="4">
                  <c:v>Do you know what control _x000d_structures are in programming?</c:v>
                </c:pt>
              </c:strCache>
            </c:strRef>
          </c:cat>
          <c:val>
            <c:numRef>
              <c:f>'Alice 3 #2'!$F$5:$F$9</c:f>
              <c:numCache>
                <c:formatCode>General</c:formatCode>
                <c:ptCount val="5"/>
                <c:pt idx="0">
                  <c:v>2.714285714285714</c:v>
                </c:pt>
                <c:pt idx="1">
                  <c:v>2.714285714285714</c:v>
                </c:pt>
                <c:pt idx="2">
                  <c:v>2.857142857142857</c:v>
                </c:pt>
                <c:pt idx="3">
                  <c:v>1.571428571428571</c:v>
                </c:pt>
                <c:pt idx="4">
                  <c:v>1.92857142857143</c:v>
                </c:pt>
              </c:numCache>
            </c:numRef>
          </c:val>
        </c:ser>
        <c:ser>
          <c:idx val="1"/>
          <c:order val="2"/>
          <c:tx>
            <c:strRef>
              <c:f>'Alice 3 #2'!$E$4</c:f>
              <c:strCache>
                <c:ptCount val="1"/>
                <c:pt idx="0">
                  <c:v>PostTest 08</c:v>
                </c:pt>
              </c:strCache>
            </c:strRef>
          </c:tx>
          <c:spPr>
            <a:solidFill>
              <a:srgbClr val="004080"/>
            </a:solidFill>
          </c:spPr>
          <c:invertIfNegative val="0"/>
          <c:cat>
            <c:strRef>
              <c:f>'Alice 3 #2'!$C$5:$C$9</c:f>
              <c:strCache>
                <c:ptCount val="5"/>
                <c:pt idx="0">
                  <c:v>Do you know what an if/then _x000d_statement is in programming?</c:v>
                </c:pt>
                <c:pt idx="1">
                  <c:v>Do you know what a function_x000d_ is in computer programming?</c:v>
                </c:pt>
                <c:pt idx="2">
                  <c:v>Do you know what a loop _x000d_is in computer programming?</c:v>
                </c:pt>
                <c:pt idx="3">
                  <c:v>Do you know what a conditional _x000d_statement is in programming?</c:v>
                </c:pt>
                <c:pt idx="4">
                  <c:v>Do you know what control _x000d_structures are in programming?</c:v>
                </c:pt>
              </c:strCache>
            </c:strRef>
          </c:cat>
          <c:val>
            <c:numRef>
              <c:f>'Alice 3 #2'!$E$5:$E$9</c:f>
              <c:numCache>
                <c:formatCode>General</c:formatCode>
                <c:ptCount val="5"/>
                <c:pt idx="0">
                  <c:v>4.166666666666667</c:v>
                </c:pt>
                <c:pt idx="1">
                  <c:v>3.416666666666666</c:v>
                </c:pt>
                <c:pt idx="2">
                  <c:v>3.416666666666666</c:v>
                </c:pt>
                <c:pt idx="3">
                  <c:v>2.666666666666666</c:v>
                </c:pt>
                <c:pt idx="4">
                  <c:v>2.416666666666666</c:v>
                </c:pt>
              </c:numCache>
            </c:numRef>
          </c:val>
        </c:ser>
        <c:ser>
          <c:idx val="3"/>
          <c:order val="3"/>
          <c:tx>
            <c:strRef>
              <c:f>'Alice 3 #2'!$G$4</c:f>
              <c:strCache>
                <c:ptCount val="1"/>
                <c:pt idx="0">
                  <c:v>PreTest 08</c:v>
                </c:pt>
              </c:strCache>
            </c:strRef>
          </c:tx>
          <c:spPr>
            <a:solidFill>
              <a:srgbClr val="3B76A8"/>
            </a:solidFill>
          </c:spPr>
          <c:invertIfNegative val="0"/>
          <c:cat>
            <c:strRef>
              <c:f>'Alice 3 #2'!$C$5:$C$9</c:f>
              <c:strCache>
                <c:ptCount val="5"/>
                <c:pt idx="0">
                  <c:v>Do you know what an if/then _x000d_statement is in programming?</c:v>
                </c:pt>
                <c:pt idx="1">
                  <c:v>Do you know what a function_x000d_ is in computer programming?</c:v>
                </c:pt>
                <c:pt idx="2">
                  <c:v>Do you know what a loop _x000d_is in computer programming?</c:v>
                </c:pt>
                <c:pt idx="3">
                  <c:v>Do you know what a conditional _x000d_statement is in programming?</c:v>
                </c:pt>
                <c:pt idx="4">
                  <c:v>Do you know what control _x000d_structures are in programming?</c:v>
                </c:pt>
              </c:strCache>
            </c:strRef>
          </c:cat>
          <c:val>
            <c:numRef>
              <c:f>'Alice 3 #2'!$G$5:$G$9</c:f>
              <c:numCache>
                <c:formatCode>General</c:formatCode>
                <c:ptCount val="5"/>
                <c:pt idx="0">
                  <c:v>2.6875</c:v>
                </c:pt>
                <c:pt idx="1">
                  <c:v>2.3125</c:v>
                </c:pt>
                <c:pt idx="2">
                  <c:v>2.5625</c:v>
                </c:pt>
                <c:pt idx="3">
                  <c:v>1.625</c:v>
                </c:pt>
                <c:pt idx="4">
                  <c:v>1.5</c:v>
                </c:pt>
              </c:numCache>
            </c:numRef>
          </c:val>
        </c:ser>
        <c:dLbls>
          <c:showLegendKey val="0"/>
          <c:showVal val="0"/>
          <c:showCatName val="0"/>
          <c:showSerName val="0"/>
          <c:showPercent val="0"/>
          <c:showBubbleSize val="0"/>
        </c:dLbls>
        <c:gapWidth val="150"/>
        <c:axId val="-2113068488"/>
        <c:axId val="-2113065368"/>
      </c:barChart>
      <c:catAx>
        <c:axId val="-2113068488"/>
        <c:scaling>
          <c:orientation val="minMax"/>
        </c:scaling>
        <c:delete val="0"/>
        <c:axPos val="l"/>
        <c:majorTickMark val="out"/>
        <c:minorTickMark val="none"/>
        <c:tickLblPos val="nextTo"/>
        <c:txPr>
          <a:bodyPr/>
          <a:lstStyle/>
          <a:p>
            <a:pPr>
              <a:defRPr sz="1400"/>
            </a:pPr>
            <a:endParaRPr lang="en-US"/>
          </a:p>
        </c:txPr>
        <c:crossAx val="-2113065368"/>
        <c:crosses val="autoZero"/>
        <c:auto val="1"/>
        <c:lblAlgn val="ctr"/>
        <c:lblOffset val="100"/>
        <c:noMultiLvlLbl val="0"/>
      </c:catAx>
      <c:valAx>
        <c:axId val="-2113065368"/>
        <c:scaling>
          <c:orientation val="minMax"/>
          <c:min val="1.0"/>
        </c:scaling>
        <c:delete val="0"/>
        <c:axPos val="b"/>
        <c:majorGridlines/>
        <c:numFmt formatCode="General" sourceLinked="1"/>
        <c:majorTickMark val="out"/>
        <c:minorTickMark val="none"/>
        <c:tickLblPos val="nextTo"/>
        <c:crossAx val="-2113068488"/>
        <c:crosses val="autoZero"/>
        <c:crossBetween val="between"/>
      </c:valAx>
    </c:plotArea>
    <c:legend>
      <c:legendPos val="b"/>
      <c:overlay val="0"/>
      <c:txPr>
        <a:bodyPr/>
        <a:lstStyle/>
        <a:p>
          <a:pPr>
            <a:defRPr sz="1400"/>
          </a:pPr>
          <a:endParaRPr lang="en-US"/>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title>
      <c:tx>
        <c:rich>
          <a:bodyPr/>
          <a:lstStyle/>
          <a:p>
            <a:pPr>
              <a:defRPr/>
            </a:pPr>
            <a:r>
              <a:rPr lang="en-US" dirty="0"/>
              <a:t>Rating of </a:t>
            </a:r>
            <a:r>
              <a:rPr lang="en-US" dirty="0" smtClean="0"/>
              <a:t>Alice</a:t>
            </a:r>
            <a:r>
              <a:rPr lang="en-US" baseline="0" dirty="0" smtClean="0"/>
              <a:t> #2 [2008-2009]</a:t>
            </a:r>
            <a:endParaRPr lang="en-US" dirty="0"/>
          </a:p>
        </c:rich>
      </c:tx>
      <c:overlay val="0"/>
    </c:title>
    <c:autoTitleDeleted val="0"/>
    <c:plotArea>
      <c:layout/>
      <c:barChart>
        <c:barDir val="col"/>
        <c:grouping val="clustered"/>
        <c:varyColors val="0"/>
        <c:ser>
          <c:idx val="0"/>
          <c:order val="0"/>
          <c:tx>
            <c:strRef>
              <c:f>Sheet1!$K$27</c:f>
              <c:strCache>
                <c:ptCount val="1"/>
                <c:pt idx="0">
                  <c:v>Enjoyment</c:v>
                </c:pt>
              </c:strCache>
            </c:strRef>
          </c:tx>
          <c:spPr>
            <a:solidFill>
              <a:srgbClr val="AA0000"/>
            </a:solidFill>
          </c:spPr>
          <c:invertIfNegative val="0"/>
          <c:cat>
            <c:strRef>
              <c:f>Sheet1!$J$28:$J$32</c:f>
              <c:strCache>
                <c:ptCount val="5"/>
                <c:pt idx="0">
                  <c:v>Not at All</c:v>
                </c:pt>
                <c:pt idx="1">
                  <c:v> - </c:v>
                </c:pt>
                <c:pt idx="2">
                  <c:v>Just Okay</c:v>
                </c:pt>
                <c:pt idx="3">
                  <c:v> - </c:v>
                </c:pt>
                <c:pt idx="4">
                  <c:v>A Lot</c:v>
                </c:pt>
              </c:strCache>
            </c:strRef>
          </c:cat>
          <c:val>
            <c:numRef>
              <c:f>Sheet1!$K$28:$K$32</c:f>
              <c:numCache>
                <c:formatCode>General</c:formatCode>
                <c:ptCount val="5"/>
                <c:pt idx="0">
                  <c:v>0.0</c:v>
                </c:pt>
                <c:pt idx="1">
                  <c:v>1.0</c:v>
                </c:pt>
                <c:pt idx="2">
                  <c:v>3.0</c:v>
                </c:pt>
                <c:pt idx="3">
                  <c:v>4.0</c:v>
                </c:pt>
                <c:pt idx="4">
                  <c:v>4.0</c:v>
                </c:pt>
              </c:numCache>
            </c:numRef>
          </c:val>
        </c:ser>
        <c:ser>
          <c:idx val="1"/>
          <c:order val="1"/>
          <c:tx>
            <c:strRef>
              <c:f>Sheet1!$L$27</c:f>
              <c:strCache>
                <c:ptCount val="1"/>
                <c:pt idx="0">
                  <c:v>Learning</c:v>
                </c:pt>
              </c:strCache>
            </c:strRef>
          </c:tx>
          <c:spPr>
            <a:solidFill>
              <a:srgbClr val="B80E0F">
                <a:lumMod val="75000"/>
              </a:srgbClr>
            </a:solidFill>
          </c:spPr>
          <c:invertIfNegative val="0"/>
          <c:cat>
            <c:strRef>
              <c:f>Sheet1!$J$28:$J$32</c:f>
              <c:strCache>
                <c:ptCount val="5"/>
                <c:pt idx="0">
                  <c:v>Not at All</c:v>
                </c:pt>
                <c:pt idx="1">
                  <c:v> - </c:v>
                </c:pt>
                <c:pt idx="2">
                  <c:v>Just Okay</c:v>
                </c:pt>
                <c:pt idx="3">
                  <c:v> - </c:v>
                </c:pt>
                <c:pt idx="4">
                  <c:v>A Lot</c:v>
                </c:pt>
              </c:strCache>
            </c:strRef>
          </c:cat>
          <c:val>
            <c:numRef>
              <c:f>Sheet1!$L$28:$L$32</c:f>
              <c:numCache>
                <c:formatCode>General</c:formatCode>
                <c:ptCount val="5"/>
                <c:pt idx="0">
                  <c:v>0.0</c:v>
                </c:pt>
                <c:pt idx="1">
                  <c:v>0.0</c:v>
                </c:pt>
                <c:pt idx="2">
                  <c:v>2.0</c:v>
                </c:pt>
                <c:pt idx="3">
                  <c:v>4.0</c:v>
                </c:pt>
                <c:pt idx="4">
                  <c:v>6.0</c:v>
                </c:pt>
              </c:numCache>
            </c:numRef>
          </c:val>
        </c:ser>
        <c:dLbls>
          <c:showLegendKey val="0"/>
          <c:showVal val="0"/>
          <c:showCatName val="0"/>
          <c:showSerName val="0"/>
          <c:showPercent val="0"/>
          <c:showBubbleSize val="0"/>
        </c:dLbls>
        <c:gapWidth val="150"/>
        <c:axId val="-2113923880"/>
        <c:axId val="-2113920904"/>
      </c:barChart>
      <c:catAx>
        <c:axId val="-2113923880"/>
        <c:scaling>
          <c:orientation val="minMax"/>
        </c:scaling>
        <c:delete val="0"/>
        <c:axPos val="b"/>
        <c:majorTickMark val="none"/>
        <c:minorTickMark val="none"/>
        <c:tickLblPos val="nextTo"/>
        <c:crossAx val="-2113920904"/>
        <c:crosses val="autoZero"/>
        <c:auto val="1"/>
        <c:lblAlgn val="ctr"/>
        <c:lblOffset val="100"/>
        <c:noMultiLvlLbl val="0"/>
      </c:catAx>
      <c:valAx>
        <c:axId val="-2113920904"/>
        <c:scaling>
          <c:orientation val="minMax"/>
          <c:max val="12.0"/>
        </c:scaling>
        <c:delete val="0"/>
        <c:axPos val="l"/>
        <c:majorGridlines/>
        <c:numFmt formatCode="General" sourceLinked="1"/>
        <c:majorTickMark val="none"/>
        <c:minorTickMark val="none"/>
        <c:tickLblPos val="nextTo"/>
        <c:crossAx val="-2113923880"/>
        <c:crosses val="autoZero"/>
        <c:crossBetween val="between"/>
      </c:valAx>
    </c:plotArea>
    <c:legend>
      <c:legendPos val="b"/>
      <c:overlay val="0"/>
    </c:legend>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04D207-C779-400D-ABA9-E5AAF01DF3EC}" type="datetimeFigureOut">
              <a:rPr lang="en-US" smtClean="0"/>
              <a:pPr/>
              <a:t>4/30/15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F93FD-87F7-4198-BB9D-D608B89CFAA4}" type="slidenum">
              <a:rPr lang="en-US" smtClean="0"/>
              <a:pPr/>
              <a:t>‹#›</a:t>
            </a:fld>
            <a:endParaRPr lang="en-US"/>
          </a:p>
        </p:txBody>
      </p:sp>
    </p:spTree>
    <p:extLst>
      <p:ext uri="{BB962C8B-B14F-4D97-AF65-F5344CB8AC3E}">
        <p14:creationId xmlns:p14="http://schemas.microsoft.com/office/powerpoint/2010/main" val="793801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www.alice.or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(9/24/14 15:27) ----</a:t>
            </a:r>
            <a:r>
              <a:rPr lang="en-US" dirty="0" smtClean="0"/>
              <a:t>-</a:t>
            </a:r>
          </a:p>
          <a:p>
            <a:endParaRPr lang="en-US" dirty="0" smtClean="0"/>
          </a:p>
          <a:p>
            <a:r>
              <a:rPr lang="en-US" dirty="0" smtClean="0"/>
              <a:t>Make</a:t>
            </a:r>
            <a:r>
              <a:rPr lang="en-US" baseline="0" dirty="0" smtClean="0"/>
              <a:t> beautiful, font choices, align page number.  </a:t>
            </a:r>
          </a:p>
          <a:p>
            <a:r>
              <a:rPr lang="en-US" dirty="0" smtClean="0"/>
              <a:t>Avoid upward inflections at end of sentence</a:t>
            </a:r>
          </a:p>
          <a:p>
            <a:endParaRPr lang="en-US" dirty="0" smtClean="0"/>
          </a:p>
          <a:p>
            <a:r>
              <a:rPr lang="en-US" dirty="0" smtClean="0"/>
              <a:t>More numbers, survey data, </a:t>
            </a:r>
          </a:p>
          <a:p>
            <a:r>
              <a:rPr lang="en-US" dirty="0" smtClean="0"/>
              <a:t>Lit review, references.</a:t>
            </a:r>
          </a:p>
          <a:p>
            <a:endParaRPr lang="en-US" dirty="0" smtClean="0"/>
          </a:p>
          <a:p>
            <a:r>
              <a:rPr lang="en-US" dirty="0" smtClean="0"/>
              <a:t>Name, Date</a:t>
            </a:r>
            <a:r>
              <a:rPr lang="en-US" smtClean="0"/>
              <a:t>,  all publications </a:t>
            </a:r>
            <a:r>
              <a:rPr lang="en-US" dirty="0" smtClean="0"/>
              <a:t>on last slide.</a:t>
            </a:r>
          </a:p>
        </p:txBody>
      </p:sp>
      <p:sp>
        <p:nvSpPr>
          <p:cNvPr id="4" name="Slide Number Placeholder 3"/>
          <p:cNvSpPr>
            <a:spLocks noGrp="1"/>
          </p:cNvSpPr>
          <p:nvPr>
            <p:ph type="sldNum" sz="quarter" idx="10"/>
          </p:nvPr>
        </p:nvSpPr>
        <p:spPr/>
        <p:txBody>
          <a:bodyPr/>
          <a:lstStyle/>
          <a:p>
            <a:fld id="{712F93FD-87F7-4198-BB9D-D608B89CFAA4}" type="slidenum">
              <a:rPr lang="en-US" smtClean="0"/>
              <a:pPr/>
              <a:t>1</a:t>
            </a:fld>
            <a:endParaRPr lang="en-US"/>
          </a:p>
        </p:txBody>
      </p:sp>
    </p:spTree>
    <p:extLst>
      <p:ext uri="{BB962C8B-B14F-4D97-AF65-F5344CB8AC3E}">
        <p14:creationId xmlns:p14="http://schemas.microsoft.com/office/powerpoint/2010/main" val="3541066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the regional coordinator of 6 SPARCS programs, </a:t>
            </a:r>
          </a:p>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14</a:t>
            </a:fld>
            <a:endParaRPr lang="en-US"/>
          </a:p>
        </p:txBody>
      </p:sp>
    </p:spTree>
    <p:extLst>
      <p:ext uri="{BB962C8B-B14F-4D97-AF65-F5344CB8AC3E}">
        <p14:creationId xmlns:p14="http://schemas.microsoft.com/office/powerpoint/2010/main" val="218352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why did you choose this amount of time for curricula? What do you think would happen if they were shorter/longer? Why do students choose these?</a:t>
            </a:r>
            <a:r>
              <a:rPr lang="en-US" dirty="0" smtClean="0">
                <a:effectLst/>
              </a:rPr>
              <a:t> </a:t>
            </a:r>
          </a:p>
          <a:p>
            <a:endParaRPr lang="en-US" dirty="0" smtClean="0">
              <a:effectLst/>
            </a:endParaRPr>
          </a:p>
          <a:p>
            <a:r>
              <a:rPr lang="en-US" dirty="0" smtClean="0">
                <a:effectLst/>
              </a:rPr>
              <a:t>Saturday</a:t>
            </a:r>
            <a:r>
              <a:rPr lang="en-US" baseline="0" dirty="0" smtClean="0">
                <a:effectLst/>
              </a:rPr>
              <a:t> 10:00am – 3:00pm (like a school day) move slide 52 to after this one</a:t>
            </a:r>
          </a:p>
          <a:p>
            <a:r>
              <a:rPr lang="en-US" baseline="0" dirty="0" smtClean="0">
                <a:effectLst/>
              </a:rPr>
              <a:t>Fridays w/o teacher in room is hard to manage</a:t>
            </a:r>
          </a:p>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15</a:t>
            </a:fld>
            <a:endParaRPr lang="en-US"/>
          </a:p>
        </p:txBody>
      </p:sp>
    </p:spTree>
    <p:extLst>
      <p:ext uri="{BB962C8B-B14F-4D97-AF65-F5344CB8AC3E}">
        <p14:creationId xmlns:p14="http://schemas.microsoft.com/office/powerpoint/2010/main" val="3733188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ea typeface="ＭＳ Ｐゴシック" charset="0"/>
              </a:rPr>
              <a:t>It is nice to have an activity for people who arrive on time</a:t>
            </a:r>
            <a:endParaRPr lang="en-US" dirty="0">
              <a:ea typeface="ＭＳ Ｐゴシック" charset="0"/>
            </a:endParaRPr>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1EC5420-B397-41BC-8E11-95663B5B9C4B}" type="slidenum">
              <a:rPr lang="en-US" altLang="en-US" sz="1200"/>
              <a:pPr eaLnBrk="1" hangingPunct="1"/>
              <a:t>16</a:t>
            </a:fld>
            <a:endParaRPr lang="en-US" altLang="en-US" sz="1200"/>
          </a:p>
        </p:txBody>
      </p:sp>
    </p:spTree>
    <p:extLst>
      <p:ext uri="{BB962C8B-B14F-4D97-AF65-F5344CB8AC3E}">
        <p14:creationId xmlns:p14="http://schemas.microsoft.com/office/powerpoint/2010/main" val="2313570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SPARCS follows Merriam’s definition</a:t>
            </a:r>
            <a:r>
              <a:rPr lang="en-US" baseline="0" dirty="0" smtClean="0"/>
              <a:t> of non-formal learning where learning </a:t>
            </a:r>
            <a:r>
              <a:rPr lang="en-US" baseline="0" dirty="0" err="1" smtClean="0"/>
              <a:t>happends</a:t>
            </a:r>
            <a:r>
              <a:rPr lang="en-US" baseline="0" dirty="0" smtClean="0"/>
              <a:t> outside the formal education </a:t>
            </a:r>
            <a:r>
              <a:rPr lang="en-US" baseline="0" dirty="0" err="1" smtClean="0"/>
              <a:t>sytem</a:t>
            </a:r>
            <a:endParaRPr lang="en-US" baseline="0" dirty="0" smtClean="0"/>
          </a:p>
          <a:p>
            <a:r>
              <a:rPr lang="en-US" baseline="0" dirty="0" smtClean="0"/>
              <a:t>These learning </a:t>
            </a:r>
            <a:r>
              <a:rPr lang="en-US" baseline="0" dirty="0" err="1" smtClean="0"/>
              <a:t>sesions</a:t>
            </a:r>
            <a:r>
              <a:rPr lang="en-US" baseline="0" dirty="0" smtClean="0"/>
              <a:t> tend to be short term, </a:t>
            </a:r>
            <a:r>
              <a:rPr lang="en-US" baseline="0" dirty="0" err="1" smtClean="0"/>
              <a:t>vvoluntary</a:t>
            </a:r>
            <a:r>
              <a:rPr lang="en-US" baseline="0" dirty="0" smtClean="0"/>
              <a:t>, and have few prerequisites</a:t>
            </a:r>
          </a:p>
          <a:p>
            <a:r>
              <a:rPr lang="en-US" baseline="0" dirty="0" smtClean="0"/>
              <a:t>However, they do typically have a curriculum and a facilitator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17</a:t>
            </a:fld>
            <a:endParaRPr lang="en-US"/>
          </a:p>
        </p:txBody>
      </p:sp>
    </p:spTree>
    <p:extLst>
      <p:ext uri="{BB962C8B-B14F-4D97-AF65-F5344CB8AC3E}">
        <p14:creationId xmlns:p14="http://schemas.microsoft.com/office/powerpoint/2010/main" val="252908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wealth of broader educational research rooted in constructivist, constructionist, and culturally relevant learning theories has long emphasized the importance of connecting instruction to students’ interest and prior knowledge and of using active and collaborative learning pedagogies (e.g.,</a:t>
            </a:r>
            <a:r>
              <a:rPr lang="en-US" dirty="0" err="1" smtClean="0"/>
              <a:t>Vygotzky</a:t>
            </a:r>
            <a:r>
              <a:rPr lang="en-US" dirty="0" smtClean="0"/>
              <a:t>, 1978; </a:t>
            </a:r>
            <a:r>
              <a:rPr lang="en-US" dirty="0" err="1" smtClean="0"/>
              <a:t>Papert</a:t>
            </a:r>
            <a:r>
              <a:rPr lang="en-US" dirty="0" smtClean="0"/>
              <a:t>, 1980; </a:t>
            </a:r>
            <a:r>
              <a:rPr lang="en-US" dirty="0" err="1" smtClean="0"/>
              <a:t>Harel</a:t>
            </a:r>
            <a:r>
              <a:rPr lang="en-US" dirty="0" smtClean="0"/>
              <a:t> &amp; </a:t>
            </a:r>
            <a:r>
              <a:rPr lang="en-US" dirty="0" err="1" smtClean="0"/>
              <a:t>Papert</a:t>
            </a:r>
            <a:r>
              <a:rPr lang="en-US" dirty="0" smtClean="0"/>
              <a:t>, 1990; </a:t>
            </a:r>
            <a:r>
              <a:rPr lang="en-US" dirty="0" err="1" smtClean="0"/>
              <a:t>Harlen</a:t>
            </a:r>
            <a:r>
              <a:rPr lang="en-US" dirty="0" smtClean="0"/>
              <a:t>, 1998; Ladson-Billings, 2006)</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research highlights how these approaches are important not only for improving learning for girls and other underrepresented students, but for all students.</a:t>
            </a:r>
          </a:p>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18</a:t>
            </a:fld>
            <a:endParaRPr lang="en-US"/>
          </a:p>
        </p:txBody>
      </p:sp>
    </p:spTree>
    <p:extLst>
      <p:ext uri="{BB962C8B-B14F-4D97-AF65-F5344CB8AC3E}">
        <p14:creationId xmlns:p14="http://schemas.microsoft.com/office/powerpoint/2010/main" val="1203921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A7D6F26-3F7E-48D5-8D52-5C5617B944C7}" type="slidenum">
              <a:rPr lang="en-US" altLang="en-US" sz="1200"/>
              <a:pPr eaLnBrk="1" hangingPunct="1"/>
              <a:t>19</a:t>
            </a:fld>
            <a:endParaRPr lang="en-US" altLang="en-US" sz="1200"/>
          </a:p>
        </p:txBody>
      </p:sp>
      <p:sp>
        <p:nvSpPr>
          <p:cNvPr id="6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147"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Talk about activities (</a:t>
            </a:r>
            <a:r>
              <a:rPr lang="en-US" dirty="0" err="1" smtClean="0">
                <a:ea typeface="ＭＳ Ｐゴシック" charset="0"/>
                <a:cs typeface="+mn-cs"/>
              </a:rPr>
              <a:t>alice</a:t>
            </a:r>
            <a:r>
              <a:rPr lang="en-US" dirty="0" smtClean="0">
                <a:ea typeface="ＭＳ Ｐゴシック" charset="0"/>
                <a:cs typeface="+mn-cs"/>
              </a:rPr>
              <a:t> </a:t>
            </a:r>
            <a:r>
              <a:rPr lang="en-US" dirty="0" err="1" smtClean="0">
                <a:ea typeface="ＭＳ Ｐゴシック" charset="0"/>
                <a:cs typeface="+mn-cs"/>
              </a:rPr>
              <a:t>minstorms</a:t>
            </a:r>
            <a:r>
              <a:rPr lang="en-US" dirty="0" smtClean="0">
                <a:ea typeface="ＭＳ Ｐゴシック" charset="0"/>
                <a:cs typeface="+mn-cs"/>
              </a:rPr>
              <a:t> </a:t>
            </a:r>
          </a:p>
          <a:p>
            <a:pPr eaLnBrk="1" hangingPunct="1">
              <a:defRPr/>
            </a:pPr>
            <a:endParaRPr lang="en-US" dirty="0" smtClean="0">
              <a:ea typeface="ＭＳ Ｐゴシック" charset="0"/>
              <a:cs typeface="+mn-cs"/>
            </a:endParaRPr>
          </a:p>
          <a:p>
            <a:pPr eaLnBrk="1" hangingPunct="1">
              <a:defRPr/>
            </a:pPr>
            <a:r>
              <a:rPr lang="en-US" dirty="0" smtClean="0">
                <a:ea typeface="ＭＳ Ｐゴシック" charset="0"/>
                <a:cs typeface="+mn-cs"/>
              </a:rPr>
              <a:t>CS Unplugged</a:t>
            </a:r>
            <a:r>
              <a:rPr lang="en-US" baseline="0" dirty="0" smtClean="0">
                <a:ea typeface="ＭＳ Ｐゴシック" charset="0"/>
                <a:cs typeface="+mn-cs"/>
              </a:rPr>
              <a:t> university of </a:t>
            </a:r>
            <a:r>
              <a:rPr lang="en-US" baseline="0" dirty="0" err="1" smtClean="0">
                <a:ea typeface="ＭＳ Ｐゴシック" charset="0"/>
                <a:cs typeface="+mn-cs"/>
              </a:rPr>
              <a:t>canterbury</a:t>
            </a:r>
            <a:r>
              <a:rPr lang="en-US" baseline="0" dirty="0" smtClean="0">
                <a:ea typeface="ＭＳ Ｐゴシック" charset="0"/>
                <a:cs typeface="+mn-cs"/>
              </a:rPr>
              <a:t>, </a:t>
            </a:r>
            <a:r>
              <a:rPr lang="en-US" baseline="0" dirty="0" err="1" smtClean="0">
                <a:ea typeface="ＭＳ Ｐゴシック" charset="0"/>
                <a:cs typeface="+mn-cs"/>
              </a:rPr>
              <a:t>google</a:t>
            </a:r>
            <a:r>
              <a:rPr lang="en-US" baseline="0" dirty="0" smtClean="0">
                <a:ea typeface="ＭＳ Ｐゴシック" charset="0"/>
                <a:cs typeface="+mn-cs"/>
              </a:rPr>
              <a:t>.</a:t>
            </a:r>
            <a:endParaRPr lang="en-US" dirty="0" smtClean="0">
              <a:ea typeface="ＭＳ Ｐゴシック" charset="0"/>
              <a:cs typeface="+mn-cs"/>
            </a:endParaRPr>
          </a:p>
        </p:txBody>
      </p:sp>
    </p:spTree>
    <p:extLst>
      <p:ext uri="{BB962C8B-B14F-4D97-AF65-F5344CB8AC3E}">
        <p14:creationId xmlns:p14="http://schemas.microsoft.com/office/powerpoint/2010/main" val="576583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a:t>
            </a:r>
            <a:r>
              <a:rPr lang="en-US" baseline="0" dirty="0" smtClean="0"/>
              <a:t> compare efficiency of sorting networks with other sorts, bubble sort, insertion sort, binary tree.</a:t>
            </a:r>
          </a:p>
          <a:p>
            <a:endParaRPr lang="en-US" baseline="0" dirty="0" smtClean="0"/>
          </a:p>
          <a:p>
            <a:r>
              <a:rPr lang="en-US" baseline="0" dirty="0" smtClean="0"/>
              <a:t>(best, random, worst case scenario)</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12F93FD-87F7-4198-BB9D-D608B89CFAA4}" type="slidenum">
              <a:rPr lang="en-US" smtClean="0"/>
              <a:pPr/>
              <a:t>21</a:t>
            </a:fld>
            <a:endParaRPr lang="en-US"/>
          </a:p>
        </p:txBody>
      </p:sp>
    </p:spTree>
    <p:extLst>
      <p:ext uri="{BB962C8B-B14F-4D97-AF65-F5344CB8AC3E}">
        <p14:creationId xmlns:p14="http://schemas.microsoft.com/office/powerpoint/2010/main" val="540504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this session we will learn about the steps to take when creating a program and why they are important. We will also learn about the fundamentals of object oriented programming and how it works in the </a:t>
            </a:r>
            <a:r>
              <a:rPr lang="en-US" dirty="0" smtClean="0">
                <a:hlinkClick r:id="rId3"/>
              </a:rPr>
              <a:t>Alice programming environment.</a:t>
            </a:r>
          </a:p>
          <a:p>
            <a:endParaRPr lang="en-US" dirty="0" smtClean="0"/>
          </a:p>
          <a:p>
            <a:r>
              <a:rPr lang="en-US" dirty="0" smtClean="0"/>
              <a:t>Read</a:t>
            </a:r>
            <a:r>
              <a:rPr lang="en-US" baseline="0" dirty="0" smtClean="0"/>
              <a:t> understand, design, </a:t>
            </a:r>
            <a:r>
              <a:rPr lang="en-US" baseline="0" dirty="0" err="1" smtClean="0"/>
              <a:t>implent</a:t>
            </a:r>
            <a:r>
              <a:rPr lang="en-US" baseline="0" dirty="0" smtClean="0"/>
              <a:t>, test, revise</a:t>
            </a:r>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23</a:t>
            </a:fld>
            <a:endParaRPr lang="en-US"/>
          </a:p>
        </p:txBody>
      </p:sp>
    </p:spTree>
    <p:extLst>
      <p:ext uri="{BB962C8B-B14F-4D97-AF65-F5344CB8AC3E}">
        <p14:creationId xmlns:p14="http://schemas.microsoft.com/office/powerpoint/2010/main" val="1031812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Programming languages, very explicit</a:t>
            </a:r>
          </a:p>
          <a:p>
            <a:r>
              <a:rPr lang="en-US" dirty="0" smtClean="0"/>
              <a:t>Know</a:t>
            </a:r>
            <a:r>
              <a:rPr lang="en-US" baseline="0" dirty="0" smtClean="0"/>
              <a:t> when to stop and start</a:t>
            </a:r>
          </a:p>
          <a:p>
            <a:r>
              <a:rPr lang="en-US" baseline="0" dirty="0" smtClean="0"/>
              <a:t>Only know about things that have been defined</a:t>
            </a:r>
          </a:p>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24</a:t>
            </a:fld>
            <a:endParaRPr lang="en-US"/>
          </a:p>
        </p:txBody>
      </p:sp>
    </p:spTree>
    <p:extLst>
      <p:ext uri="{BB962C8B-B14F-4D97-AF65-F5344CB8AC3E}">
        <p14:creationId xmlns:p14="http://schemas.microsoft.com/office/powerpoint/2010/main" val="295988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Methods </a:t>
            </a:r>
            <a:r>
              <a:rPr lang="en-US" dirty="0" err="1" smtClean="0"/>
              <a:t>vs</a:t>
            </a:r>
            <a:r>
              <a:rPr lang="en-US" dirty="0" smtClean="0"/>
              <a:t> properties</a:t>
            </a:r>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25</a:t>
            </a:fld>
            <a:endParaRPr lang="en-US"/>
          </a:p>
        </p:txBody>
      </p:sp>
    </p:spTree>
    <p:extLst>
      <p:ext uri="{BB962C8B-B14F-4D97-AF65-F5344CB8AC3E}">
        <p14:creationId xmlns:p14="http://schemas.microsoft.com/office/powerpoint/2010/main" val="1588772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2F93FD-87F7-4198-BB9D-D608B89CFAA4}" type="slidenum">
              <a:rPr lang="en-US" smtClean="0"/>
              <a:pPr/>
              <a:t>3</a:t>
            </a:fld>
            <a:endParaRPr lang="en-US"/>
          </a:p>
        </p:txBody>
      </p:sp>
    </p:spTree>
    <p:extLst>
      <p:ext uri="{BB962C8B-B14F-4D97-AF65-F5344CB8AC3E}">
        <p14:creationId xmlns:p14="http://schemas.microsoft.com/office/powerpoint/2010/main" val="777945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See what people remember from last time, “what is a program” “why do computers need exact instructions”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Read Understand, Design,</a:t>
            </a:r>
            <a:r>
              <a:rPr lang="en-US" baseline="0" dirty="0" smtClean="0"/>
              <a:t> Implement, Test, Revise.</a:t>
            </a:r>
            <a:endParaRPr lang="en-US" dirty="0" smtClean="0"/>
          </a:p>
          <a:p>
            <a:endParaRPr lang="en-US" dirty="0" smtClean="0"/>
          </a:p>
          <a:p>
            <a:r>
              <a:rPr lang="en-US" dirty="0" smtClean="0"/>
              <a:t>Go over each of those in conjunction with storyboard example (zoo)</a:t>
            </a:r>
          </a:p>
          <a:p>
            <a:r>
              <a:rPr lang="en-US" dirty="0" smtClean="0"/>
              <a:t>Students identify the object, methods, </a:t>
            </a:r>
            <a:r>
              <a:rPr lang="en-US" dirty="0" err="1" smtClean="0"/>
              <a:t>etc</a:t>
            </a:r>
            <a:r>
              <a:rPr lang="en-US" dirty="0" smtClean="0"/>
              <a:t> in their</a:t>
            </a:r>
            <a:r>
              <a:rPr lang="en-US" baseline="0" dirty="0" smtClean="0"/>
              <a:t> own storyboard</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 an exercise where after they have created a plan, they circle the objects and list the methods and names of the properties for each object</a:t>
            </a:r>
          </a:p>
          <a:p>
            <a:endParaRPr lang="en-US" baseline="0" dirty="0" smtClean="0"/>
          </a:p>
          <a:p>
            <a:endParaRPr lang="en-US" baseline="0" dirty="0" smtClean="0"/>
          </a:p>
          <a:p>
            <a:r>
              <a:rPr lang="en-US" baseline="0" dirty="0" smtClean="0"/>
              <a:t>Encourage students to download Alice at home and create more with it</a:t>
            </a:r>
          </a:p>
          <a:p>
            <a:r>
              <a:rPr lang="en-US" baseline="0" dirty="0" smtClean="0"/>
              <a:t>Emphasize importance of planning your programs before Alice</a:t>
            </a:r>
          </a:p>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26</a:t>
            </a:fld>
            <a:endParaRPr lang="en-US"/>
          </a:p>
        </p:txBody>
      </p:sp>
    </p:spTree>
    <p:extLst>
      <p:ext uri="{BB962C8B-B14F-4D97-AF65-F5344CB8AC3E}">
        <p14:creationId xmlns:p14="http://schemas.microsoft.com/office/powerpoint/2010/main" val="3839495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Review Questions: what is a class, methods, properties? What methods and properties would a person need?</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Walk through ball activity as a class.  Asking what do we need to do? How would we go about doing this in Alice? And then walking through the steps together.</a:t>
            </a:r>
          </a:p>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29</a:t>
            </a:fld>
            <a:endParaRPr lang="en-US"/>
          </a:p>
        </p:txBody>
      </p:sp>
    </p:spTree>
    <p:extLst>
      <p:ext uri="{BB962C8B-B14F-4D97-AF65-F5344CB8AC3E}">
        <p14:creationId xmlns:p14="http://schemas.microsoft.com/office/powerpoint/2010/main" val="186634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32</a:t>
            </a:fld>
            <a:endParaRPr lang="en-US"/>
          </a:p>
        </p:txBody>
      </p:sp>
    </p:spTree>
    <p:extLst>
      <p:ext uri="{BB962C8B-B14F-4D97-AF65-F5344CB8AC3E}">
        <p14:creationId xmlns:p14="http://schemas.microsoft.com/office/powerpoint/2010/main" val="3562846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86025C4-B0C7-4434-8F24-1DD22AD89B9B}" type="slidenum">
              <a:rPr lang="en-US" altLang="en-US" sz="1200"/>
              <a:pPr eaLnBrk="1" hangingPunct="1"/>
              <a:t>34</a:t>
            </a:fld>
            <a:endParaRPr lang="en-US" altLang="en-US" sz="1200"/>
          </a:p>
        </p:txBody>
      </p:sp>
      <p:sp>
        <p:nvSpPr>
          <p:cNvPr id="6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147"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The first major dip occurred after Alice, then again after winter break</a:t>
            </a:r>
          </a:p>
          <a:p>
            <a:pPr eaLnBrk="1" hangingPunct="1">
              <a:defRPr/>
            </a:pPr>
            <a:r>
              <a:rPr lang="en-US" dirty="0" smtClean="0">
                <a:ea typeface="ＭＳ Ｐゴシック" charset="0"/>
                <a:cs typeface="+mn-cs"/>
              </a:rPr>
              <a:t>Security dip - &gt; winter break</a:t>
            </a:r>
          </a:p>
          <a:p>
            <a:pPr eaLnBrk="1" hangingPunct="1">
              <a:defRPr/>
            </a:pPr>
            <a:endParaRPr lang="en-US" dirty="0" smtClean="0">
              <a:ea typeface="ＭＳ Ｐゴシック" charset="0"/>
              <a:cs typeface="+mn-cs"/>
            </a:endParaRPr>
          </a:p>
          <a:p>
            <a:pPr eaLnBrk="1" hangingPunct="1">
              <a:defRPr/>
            </a:pPr>
            <a:r>
              <a:rPr lang="en-US" dirty="0" smtClean="0">
                <a:ea typeface="ＭＳ Ｐゴシック" charset="0"/>
                <a:cs typeface="+mn-cs"/>
              </a:rPr>
              <a:t>Fix numbers. </a:t>
            </a:r>
          </a:p>
          <a:p>
            <a:pPr eaLnBrk="1" hangingPunct="1">
              <a:defRPr/>
            </a:pPr>
            <a:endParaRPr lang="en-US" dirty="0" smtClean="0">
              <a:ea typeface="ＭＳ Ｐゴシック" charset="0"/>
              <a:cs typeface="+mn-cs"/>
            </a:endParaRPr>
          </a:p>
          <a:p>
            <a:pPr eaLnBrk="1" hangingPunct="1">
              <a:defRPr/>
            </a:pPr>
            <a:r>
              <a:rPr lang="en-US" dirty="0" smtClean="0">
                <a:ea typeface="ＭＳ Ｐゴシック" charset="0"/>
                <a:cs typeface="+mn-cs"/>
              </a:rPr>
              <a:t>With this new infrastructure</a:t>
            </a:r>
            <a:r>
              <a:rPr lang="en-US" baseline="0" dirty="0" smtClean="0">
                <a:ea typeface="ＭＳ Ｐゴシック" charset="0"/>
                <a:cs typeface="+mn-cs"/>
              </a:rPr>
              <a:t> we were able to see the relationship between ratings and attendance</a:t>
            </a:r>
          </a:p>
          <a:p>
            <a:pPr eaLnBrk="1" hangingPunct="1">
              <a:defRPr/>
            </a:pPr>
            <a:r>
              <a:rPr lang="en-US" baseline="0" dirty="0" smtClean="0">
                <a:ea typeface="ＭＳ Ｐゴシック" charset="0"/>
                <a:cs typeface="+mn-cs"/>
              </a:rPr>
              <a:t>+ additional logistic issues</a:t>
            </a: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3806229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15+32+17 good</a:t>
            </a:r>
          </a:p>
          <a:p>
            <a:r>
              <a:rPr lang="en-US" dirty="0" smtClean="0"/>
              <a:t>9+7 bad</a:t>
            </a:r>
          </a:p>
          <a:p>
            <a:r>
              <a:rPr lang="en-US" dirty="0" smtClean="0"/>
              <a:t>87%</a:t>
            </a:r>
          </a:p>
          <a:p>
            <a:endParaRPr lang="en-US" dirty="0" smtClean="0"/>
          </a:p>
          <a:p>
            <a:endParaRPr lang="en-US" dirty="0" smtClean="0"/>
          </a:p>
          <a:p>
            <a:r>
              <a:rPr lang="en-US" dirty="0" smtClean="0"/>
              <a:t>6+30+7 good</a:t>
            </a:r>
          </a:p>
          <a:p>
            <a:r>
              <a:rPr lang="en-US" dirty="0" smtClean="0"/>
              <a:t>5+12 bad</a:t>
            </a:r>
          </a:p>
          <a:p>
            <a:r>
              <a:rPr lang="en-US" dirty="0" smtClean="0"/>
              <a:t>83%</a:t>
            </a:r>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35</a:t>
            </a:fld>
            <a:endParaRPr lang="en-US"/>
          </a:p>
        </p:txBody>
      </p:sp>
    </p:spTree>
    <p:extLst>
      <p:ext uri="{BB962C8B-B14F-4D97-AF65-F5344CB8AC3E}">
        <p14:creationId xmlns:p14="http://schemas.microsoft.com/office/powerpoint/2010/main" val="1432297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Charts out of 4.5?</a:t>
            </a:r>
          </a:p>
          <a:p>
            <a:endParaRPr lang="en-US" dirty="0" smtClean="0"/>
          </a:p>
          <a:p>
            <a:endParaRPr lang="en-US" dirty="0" smtClean="0"/>
          </a:p>
          <a:p>
            <a:r>
              <a:rPr lang="en-US" dirty="0" smtClean="0"/>
              <a:t>Ordinal Data</a:t>
            </a:r>
          </a:p>
          <a:p>
            <a:endParaRPr lang="en-US" dirty="0" smtClean="0"/>
          </a:p>
          <a:p>
            <a:r>
              <a:rPr lang="en-US" dirty="0" smtClean="0"/>
              <a:t>1</a:t>
            </a:r>
            <a:r>
              <a:rPr lang="en-US" baseline="30000" dirty="0" smtClean="0"/>
              <a:t>st</a:t>
            </a:r>
            <a:r>
              <a:rPr lang="en-US" dirty="0" smtClean="0"/>
              <a:t> </a:t>
            </a:r>
            <a:r>
              <a:rPr lang="en-US" dirty="0" err="1" smtClean="0"/>
              <a:t>alice</a:t>
            </a:r>
            <a:r>
              <a:rPr lang="en-US" dirty="0" smtClean="0"/>
              <a:t> </a:t>
            </a:r>
            <a:r>
              <a:rPr lang="en-US" dirty="0" err="1" smtClean="0"/>
              <a:t>avg</a:t>
            </a:r>
            <a:r>
              <a:rPr lang="en-US" dirty="0" smtClean="0"/>
              <a:t> confidence,</a:t>
            </a:r>
            <a:r>
              <a:rPr lang="en-US" baseline="0" dirty="0" smtClean="0"/>
              <a:t> 3.5 -&gt; 3.46</a:t>
            </a:r>
          </a:p>
          <a:p>
            <a:r>
              <a:rPr lang="en-US" baseline="0" dirty="0" smtClean="0"/>
              <a:t>2</a:t>
            </a:r>
            <a:r>
              <a:rPr lang="en-US" baseline="30000" dirty="0" smtClean="0"/>
              <a:t>nd</a:t>
            </a:r>
            <a:r>
              <a:rPr lang="en-US" baseline="0" dirty="0" smtClean="0"/>
              <a:t> Alice, 3.2 -&gt; 3.216</a:t>
            </a:r>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36</a:t>
            </a:fld>
            <a:endParaRPr lang="en-US"/>
          </a:p>
        </p:txBody>
      </p:sp>
    </p:spTree>
    <p:extLst>
      <p:ext uri="{BB962C8B-B14F-4D97-AF65-F5344CB8AC3E}">
        <p14:creationId xmlns:p14="http://schemas.microsoft.com/office/powerpoint/2010/main" val="185188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8086DE1-8638-4248-8C18-C6920CD61966}" type="slidenum">
              <a:rPr lang="en-US" altLang="en-US" sz="1200"/>
              <a:pPr eaLnBrk="1" hangingPunct="1"/>
              <a:t>37</a:t>
            </a:fld>
            <a:endParaRPr lang="en-US" altLang="en-US" sz="1200"/>
          </a:p>
        </p:txBody>
      </p:sp>
      <p:sp>
        <p:nvSpPr>
          <p:cNvPr id="6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147"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Security &amp; Web added in 08-09</a:t>
            </a:r>
          </a:p>
          <a:p>
            <a:pPr eaLnBrk="1" hangingPunct="1">
              <a:defRPr/>
            </a:pPr>
            <a:r>
              <a:rPr lang="en-US" dirty="0" smtClean="0">
                <a:ea typeface="ＭＳ Ｐゴシック" charset="0"/>
                <a:cs typeface="+mn-cs"/>
              </a:rPr>
              <a:t>Alice Whack a mole added in 2009-2010</a:t>
            </a:r>
          </a:p>
          <a:p>
            <a:pPr eaLnBrk="1" hangingPunct="1">
              <a:defRPr/>
            </a:pPr>
            <a:r>
              <a:rPr lang="en-US" dirty="0" smtClean="0">
                <a:ea typeface="ＭＳ Ｐゴシック" charset="0"/>
                <a:cs typeface="+mn-cs"/>
              </a:rPr>
              <a:t>Game Maker added in 2010-2011</a:t>
            </a: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2034264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of Penguins</a:t>
            </a:r>
          </a:p>
          <a:p>
            <a:r>
              <a:rPr lang="en-US" dirty="0" err="1" smtClean="0"/>
              <a:t>isClicked</a:t>
            </a:r>
            <a:r>
              <a:rPr lang="en-US" dirty="0" smtClean="0"/>
              <a:t> </a:t>
            </a:r>
            <a:r>
              <a:rPr lang="en-US" dirty="0" err="1" smtClean="0"/>
              <a:t>boolean</a:t>
            </a:r>
            <a:r>
              <a:rPr lang="en-US" dirty="0" smtClean="0"/>
              <a:t> value</a:t>
            </a:r>
          </a:p>
          <a:p>
            <a:r>
              <a:rPr lang="en-US" dirty="0" smtClean="0"/>
              <a:t>Index, current penguin</a:t>
            </a:r>
          </a:p>
          <a:p>
            <a:r>
              <a:rPr lang="en-US" dirty="0" smtClean="0"/>
              <a:t>Score</a:t>
            </a:r>
            <a:r>
              <a:rPr lang="en-US" baseline="0" dirty="0" smtClean="0"/>
              <a:t> variable</a:t>
            </a:r>
          </a:p>
          <a:p>
            <a:endParaRPr lang="en-US" baseline="0" dirty="0" smtClean="0"/>
          </a:p>
          <a:p>
            <a:r>
              <a:rPr lang="en-US" baseline="0" dirty="0" err="1" smtClean="0"/>
              <a:t>GameLoop</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712F93FD-87F7-4198-BB9D-D608B89CFAA4}" type="slidenum">
              <a:rPr lang="en-US" smtClean="0"/>
              <a:pPr/>
              <a:t>39</a:t>
            </a:fld>
            <a:endParaRPr lang="en-US"/>
          </a:p>
        </p:txBody>
      </p:sp>
    </p:spTree>
    <p:extLst>
      <p:ext uri="{BB962C8B-B14F-4D97-AF65-F5344CB8AC3E}">
        <p14:creationId xmlns:p14="http://schemas.microsoft.com/office/powerpoint/2010/main" val="2852790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8086DE1-8638-4248-8C18-C6920CD61966}" type="slidenum">
              <a:rPr lang="en-US" altLang="en-US" sz="1200"/>
              <a:pPr eaLnBrk="1" hangingPunct="1"/>
              <a:t>41</a:t>
            </a:fld>
            <a:endParaRPr lang="en-US" altLang="en-US" sz="1200"/>
          </a:p>
        </p:txBody>
      </p:sp>
      <p:sp>
        <p:nvSpPr>
          <p:cNvPr id="6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147"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Security &amp; Web added in 08-09</a:t>
            </a:r>
          </a:p>
          <a:p>
            <a:pPr eaLnBrk="1" hangingPunct="1">
              <a:defRPr/>
            </a:pPr>
            <a:r>
              <a:rPr lang="en-US" dirty="0" smtClean="0">
                <a:ea typeface="ＭＳ Ｐゴシック" charset="0"/>
                <a:cs typeface="+mn-cs"/>
              </a:rPr>
              <a:t>Alice Whack a mole added in 2009-2010</a:t>
            </a:r>
          </a:p>
          <a:p>
            <a:pPr eaLnBrk="1" hangingPunct="1">
              <a:defRPr/>
            </a:pPr>
            <a:r>
              <a:rPr lang="en-US" dirty="0" smtClean="0">
                <a:ea typeface="ＭＳ Ｐゴシック" charset="0"/>
                <a:cs typeface="+mn-cs"/>
              </a:rPr>
              <a:t>Game Maker added in 2010-2011</a:t>
            </a:r>
          </a:p>
          <a:p>
            <a:pPr eaLnBrk="1" hangingPunct="1">
              <a:defRPr/>
            </a:pPr>
            <a:endParaRPr lang="en-US" dirty="0" smtClean="0">
              <a:ea typeface="ＭＳ Ｐゴシック" charset="0"/>
              <a:cs typeface="+mn-cs"/>
            </a:endParaRPr>
          </a:p>
          <a:p>
            <a:pPr eaLnBrk="1" hangingPunct="1">
              <a:defRPr/>
            </a:pPr>
            <a:r>
              <a:rPr lang="en-US" dirty="0" smtClean="0">
                <a:ea typeface="ＭＳ Ｐゴシック" charset="0"/>
                <a:cs typeface="+mn-cs"/>
              </a:rPr>
              <a:t>08-09 N=12</a:t>
            </a:r>
          </a:p>
          <a:p>
            <a:pPr eaLnBrk="1" hangingPunct="1">
              <a:defRPr/>
            </a:pPr>
            <a:r>
              <a:rPr lang="en-US" dirty="0" smtClean="0">
                <a:ea typeface="ＭＳ Ｐゴシック" charset="0"/>
                <a:cs typeface="+mn-cs"/>
              </a:rPr>
              <a:t>09-10</a:t>
            </a:r>
            <a:r>
              <a:rPr lang="en-US" baseline="0" dirty="0" smtClean="0">
                <a:ea typeface="ＭＳ Ｐゴシック" charset="0"/>
                <a:cs typeface="+mn-cs"/>
              </a:rPr>
              <a:t> N=11</a:t>
            </a:r>
          </a:p>
          <a:p>
            <a:pPr eaLnBrk="1" hangingPunct="1">
              <a:defRPr/>
            </a:pPr>
            <a:endParaRPr lang="en-US" baseline="0" dirty="0" smtClean="0">
              <a:ea typeface="ＭＳ Ｐゴシック" charset="0"/>
              <a:cs typeface="+mn-cs"/>
            </a:endParaRPr>
          </a:p>
          <a:p>
            <a:pPr eaLnBrk="1" hangingPunct="1">
              <a:defRPr/>
            </a:pPr>
            <a:r>
              <a:rPr lang="en-US" baseline="0" dirty="0" smtClean="0">
                <a:ea typeface="ＭＳ Ｐゴシック" charset="0"/>
                <a:cs typeface="+mn-cs"/>
              </a:rPr>
              <a:t>Post test to post test T-Test over the score</a:t>
            </a:r>
          </a:p>
          <a:p>
            <a:pPr eaLnBrk="1" hangingPunct="1">
              <a:defRPr/>
            </a:pPr>
            <a:endParaRPr lang="en-US" baseline="0" dirty="0" smtClean="0">
              <a:ea typeface="ＭＳ Ｐゴシック" charset="0"/>
              <a:cs typeface="+mn-cs"/>
            </a:endParaRPr>
          </a:p>
          <a:p>
            <a:pPr eaLnBrk="1" hangingPunct="1">
              <a:defRPr/>
            </a:pPr>
            <a:r>
              <a:rPr lang="en-US" baseline="0" dirty="0" smtClean="0">
                <a:ea typeface="ＭＳ Ｐゴシック" charset="0"/>
                <a:cs typeface="+mn-cs"/>
              </a:rPr>
              <a:t>Lesson Learned for designing curriculum for novices: games give a good concrete context in which to learn abstract concepts</a:t>
            </a:r>
            <a:endParaRPr lang="en-US" dirty="0" smtClean="0">
              <a:ea typeface="ＭＳ Ｐゴシック" charset="0"/>
              <a:cs typeface="+mn-cs"/>
            </a:endParaRPr>
          </a:p>
        </p:txBody>
      </p:sp>
    </p:spTree>
    <p:extLst>
      <p:ext uri="{BB962C8B-B14F-4D97-AF65-F5344CB8AC3E}">
        <p14:creationId xmlns:p14="http://schemas.microsoft.com/office/powerpoint/2010/main" val="2034264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8086DE1-8638-4248-8C18-C6920CD61966}" type="slidenum">
              <a:rPr lang="en-US" altLang="en-US" sz="1200"/>
              <a:pPr eaLnBrk="1" hangingPunct="1"/>
              <a:t>43</a:t>
            </a:fld>
            <a:endParaRPr lang="en-US" altLang="en-US" sz="1200"/>
          </a:p>
        </p:txBody>
      </p:sp>
      <p:sp>
        <p:nvSpPr>
          <p:cNvPr id="6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147"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Security &amp; Web added in 08-09</a:t>
            </a:r>
          </a:p>
          <a:p>
            <a:pPr eaLnBrk="1" hangingPunct="1">
              <a:defRPr/>
            </a:pPr>
            <a:r>
              <a:rPr lang="en-US" dirty="0" smtClean="0">
                <a:ea typeface="ＭＳ Ｐゴシック" charset="0"/>
                <a:cs typeface="+mn-cs"/>
              </a:rPr>
              <a:t>Alice Whack a mole added in 2009-2010</a:t>
            </a:r>
          </a:p>
          <a:p>
            <a:pPr eaLnBrk="1" hangingPunct="1">
              <a:defRPr/>
            </a:pPr>
            <a:r>
              <a:rPr lang="en-US" dirty="0" smtClean="0">
                <a:ea typeface="ＭＳ Ｐゴシック" charset="0"/>
                <a:cs typeface="+mn-cs"/>
              </a:rPr>
              <a:t>Game Maker added in 2010-2011</a:t>
            </a: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2034264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arm is about 6%, and is double</a:t>
            </a:r>
            <a:r>
              <a:rPr lang="en-US" baseline="0" dirty="0" smtClean="0"/>
              <a:t> computer science</a:t>
            </a:r>
          </a:p>
          <a:p>
            <a:endParaRPr lang="en-US" baseline="0" dirty="0" smtClean="0"/>
          </a:p>
          <a:p>
            <a:r>
              <a:rPr lang="en-US" baseline="0" dirty="0" smtClean="0"/>
              <a:t>Totals </a:t>
            </a:r>
          </a:p>
          <a:p>
            <a:r>
              <a:rPr lang="en-US" baseline="0" dirty="0" err="1" smtClean="0"/>
              <a:t>Eng</a:t>
            </a:r>
            <a:r>
              <a:rPr lang="en-US" baseline="0" dirty="0" smtClean="0"/>
              <a:t>: 7%</a:t>
            </a:r>
          </a:p>
          <a:p>
            <a:r>
              <a:rPr lang="en-US" baseline="0" dirty="0" err="1" smtClean="0"/>
              <a:t>Buis</a:t>
            </a:r>
            <a:r>
              <a:rPr lang="en-US" baseline="0" dirty="0" smtClean="0"/>
              <a:t>: 23%</a:t>
            </a:r>
          </a:p>
          <a:p>
            <a:r>
              <a:rPr lang="en-US" baseline="0" dirty="0" smtClean="0"/>
              <a:t>Hum: 12.5%</a:t>
            </a:r>
          </a:p>
          <a:p>
            <a:r>
              <a:rPr lang="en-US" baseline="0" dirty="0" smtClean="0"/>
              <a:t>S&amp;M: 8%</a:t>
            </a:r>
          </a:p>
          <a:p>
            <a:r>
              <a:rPr lang="en-US" baseline="0" dirty="0" err="1" smtClean="0"/>
              <a:t>Soc</a:t>
            </a:r>
            <a:r>
              <a:rPr lang="en-US" baseline="0" dirty="0" smtClean="0"/>
              <a:t> </a:t>
            </a:r>
            <a:r>
              <a:rPr lang="en-US" baseline="0" dirty="0" err="1" smtClean="0"/>
              <a:t>Sci</a:t>
            </a:r>
            <a:r>
              <a:rPr lang="en-US" baseline="0" dirty="0" smtClean="0"/>
              <a:t>: 16%</a:t>
            </a:r>
          </a:p>
          <a:p>
            <a:r>
              <a:rPr lang="en-US" baseline="0" dirty="0" smtClean="0"/>
              <a:t>Education: 7.5%</a:t>
            </a:r>
          </a:p>
          <a:p>
            <a:r>
              <a:rPr lang="en-US" baseline="0" dirty="0" smtClean="0"/>
              <a:t>Health Care: 6%</a:t>
            </a:r>
          </a:p>
          <a:p>
            <a:r>
              <a:rPr lang="en-US" baseline="0" dirty="0" smtClean="0"/>
              <a:t>Other: 15</a:t>
            </a:r>
          </a:p>
          <a:p>
            <a:endParaRPr lang="en-US" baseline="0" dirty="0" smtClean="0"/>
          </a:p>
          <a:p>
            <a:r>
              <a:rPr lang="en-US" baseline="0" dirty="0" smtClean="0"/>
              <a:t>Men</a:t>
            </a:r>
          </a:p>
          <a:p>
            <a:r>
              <a:rPr lang="en-US" baseline="0" dirty="0" smtClean="0"/>
              <a:t>Engineering 12%</a:t>
            </a:r>
          </a:p>
          <a:p>
            <a:r>
              <a:rPr lang="en-US" baseline="0" dirty="0" smtClean="0"/>
              <a:t>Business 27%</a:t>
            </a:r>
          </a:p>
          <a:p>
            <a:r>
              <a:rPr lang="en-US" baseline="0" dirty="0" smtClean="0"/>
              <a:t>Humanities 12%</a:t>
            </a:r>
          </a:p>
          <a:p>
            <a:r>
              <a:rPr lang="en-US" baseline="0" dirty="0" smtClean="0"/>
              <a:t>Bio &amp; </a:t>
            </a:r>
            <a:r>
              <a:rPr lang="en-US" baseline="0" dirty="0" err="1" smtClean="0"/>
              <a:t>Phys</a:t>
            </a:r>
            <a:r>
              <a:rPr lang="en-US" baseline="0" dirty="0" smtClean="0"/>
              <a:t> Science +Math 9%</a:t>
            </a:r>
          </a:p>
          <a:p>
            <a:endParaRPr lang="en-US" baseline="0" dirty="0" smtClean="0"/>
          </a:p>
          <a:p>
            <a:r>
              <a:rPr lang="en-US" baseline="0" dirty="0" smtClean="0"/>
              <a:t>Women</a:t>
            </a:r>
          </a:p>
          <a:p>
            <a:r>
              <a:rPr lang="en-US" baseline="0" dirty="0" smtClean="0"/>
              <a:t>Engineering 2%</a:t>
            </a:r>
          </a:p>
          <a:p>
            <a:r>
              <a:rPr lang="en-US" baseline="0" dirty="0" smtClean="0"/>
              <a:t>Business 19%</a:t>
            </a:r>
          </a:p>
          <a:p>
            <a:r>
              <a:rPr lang="en-US" baseline="0" dirty="0" smtClean="0"/>
              <a:t>Humanities 13%</a:t>
            </a:r>
          </a:p>
          <a:p>
            <a:r>
              <a:rPr lang="en-US" baseline="0" dirty="0" smtClean="0"/>
              <a:t>Bio &amp; </a:t>
            </a:r>
            <a:r>
              <a:rPr lang="en-US" baseline="0" dirty="0" err="1" smtClean="0"/>
              <a:t>Phys</a:t>
            </a:r>
            <a:r>
              <a:rPr lang="en-US" baseline="0" dirty="0" smtClean="0"/>
              <a:t> Science +Math 7%</a:t>
            </a:r>
          </a:p>
          <a:p>
            <a:endParaRPr lang="en-US" baseline="0" dirty="0" smtClean="0"/>
          </a:p>
          <a:p>
            <a:r>
              <a:rPr lang="en-US" baseline="0" dirty="0" smtClean="0"/>
              <a:t>http://</a:t>
            </a:r>
            <a:r>
              <a:rPr lang="en-US" baseline="0" dirty="0" err="1" smtClean="0"/>
              <a:t>www.bgwomeninict.org</a:t>
            </a:r>
            <a:r>
              <a:rPr lang="en-US" baseline="0" dirty="0" smtClean="0"/>
              <a:t>/language/</a:t>
            </a:r>
            <a:r>
              <a:rPr lang="en-US" baseline="0" dirty="0" err="1" smtClean="0"/>
              <a:t>bg</a:t>
            </a:r>
            <a:r>
              <a:rPr lang="en-US" baseline="0" dirty="0" smtClean="0"/>
              <a:t>/uploads/files/documents__0/documents__83629f0d73af0b954068af2b53b04dc5.pdf  </a:t>
            </a:r>
            <a:r>
              <a:rPr lang="en-US" baseline="0" dirty="0" err="1" smtClean="0"/>
              <a:t>pg</a:t>
            </a:r>
            <a:r>
              <a:rPr lang="en-US" baseline="0" dirty="0" smtClean="0"/>
              <a:t> 14</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4</a:t>
            </a:fld>
            <a:endParaRPr lang="en-US"/>
          </a:p>
        </p:txBody>
      </p:sp>
    </p:spTree>
    <p:extLst>
      <p:ext uri="{BB962C8B-B14F-4D97-AF65-F5344CB8AC3E}">
        <p14:creationId xmlns:p14="http://schemas.microsoft.com/office/powerpoint/2010/main" val="2673395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Confidence in knowledge has increased </a:t>
            </a:r>
          </a:p>
          <a:p>
            <a:r>
              <a:rPr lang="en-US" dirty="0" smtClean="0"/>
              <a:t>Enjoyment and Learning remain</a:t>
            </a:r>
            <a:r>
              <a:rPr lang="en-US" baseline="0" dirty="0" smtClean="0"/>
              <a:t> Similar </a:t>
            </a:r>
            <a:r>
              <a:rPr lang="en-US" dirty="0" smtClean="0"/>
              <a:t> </a:t>
            </a:r>
          </a:p>
          <a:p>
            <a:r>
              <a:rPr lang="en-US" dirty="0" smtClean="0"/>
              <a:t>Alice 1 N=11,</a:t>
            </a:r>
            <a:r>
              <a:rPr lang="en-US" baseline="0" dirty="0" smtClean="0"/>
              <a:t> </a:t>
            </a:r>
            <a:r>
              <a:rPr lang="en-US" baseline="0" dirty="0" err="1" smtClean="0"/>
              <a:t>GameMaker</a:t>
            </a:r>
            <a:r>
              <a:rPr lang="en-US" baseline="0" dirty="0" smtClean="0"/>
              <a:t> N=13</a:t>
            </a:r>
          </a:p>
          <a:p>
            <a:endParaRPr lang="en-US" baseline="0" dirty="0" smtClean="0"/>
          </a:p>
          <a:p>
            <a:r>
              <a:rPr lang="en-US" baseline="0" dirty="0" err="1" smtClean="0"/>
              <a:t>Gm</a:t>
            </a:r>
            <a:r>
              <a:rPr lang="en-US" baseline="0" dirty="0" smtClean="0"/>
              <a:t> </a:t>
            </a:r>
            <a:r>
              <a:rPr lang="en-US" baseline="0" dirty="0" err="1" smtClean="0"/>
              <a:t>Avg</a:t>
            </a:r>
            <a:r>
              <a:rPr lang="en-US" baseline="0" dirty="0" smtClean="0"/>
              <a:t> 4.18,</a:t>
            </a:r>
          </a:p>
          <a:p>
            <a:r>
              <a:rPr lang="en-US" baseline="0" dirty="0" smtClean="0"/>
              <a:t>Alice </a:t>
            </a:r>
            <a:r>
              <a:rPr lang="en-US" baseline="0" dirty="0" err="1" smtClean="0"/>
              <a:t>Avg</a:t>
            </a:r>
            <a:r>
              <a:rPr lang="en-US" baseline="0" dirty="0" smtClean="0"/>
              <a:t> 3.85</a:t>
            </a:r>
          </a:p>
          <a:p>
            <a:endParaRPr lang="en-US" baseline="0" dirty="0" smtClean="0"/>
          </a:p>
          <a:p>
            <a:endParaRPr lang="en-US" dirty="0"/>
          </a:p>
          <a:p>
            <a:r>
              <a:rPr lang="en-US" dirty="0"/>
              <a:t>----- Meeting Notes (10/15/14 15:48) -----</a:t>
            </a:r>
          </a:p>
          <a:p>
            <a:r>
              <a:rPr lang="en-US" dirty="0"/>
              <a:t>difference between the means/ standard deviation</a:t>
            </a:r>
          </a:p>
          <a:p>
            <a:endParaRPr lang="en-US" dirty="0"/>
          </a:p>
          <a:p>
            <a:r>
              <a:rPr lang="en-US" dirty="0"/>
              <a:t>effect size. </a:t>
            </a:r>
          </a:p>
        </p:txBody>
      </p:sp>
      <p:sp>
        <p:nvSpPr>
          <p:cNvPr id="4" name="Slide Number Placeholder 3"/>
          <p:cNvSpPr>
            <a:spLocks noGrp="1"/>
          </p:cNvSpPr>
          <p:nvPr>
            <p:ph type="sldNum" sz="quarter" idx="10"/>
          </p:nvPr>
        </p:nvSpPr>
        <p:spPr/>
        <p:txBody>
          <a:bodyPr/>
          <a:lstStyle/>
          <a:p>
            <a:fld id="{712F93FD-87F7-4198-BB9D-D608B89CFAA4}" type="slidenum">
              <a:rPr lang="en-US" smtClean="0"/>
              <a:pPr/>
              <a:t>45</a:t>
            </a:fld>
            <a:endParaRPr lang="en-US"/>
          </a:p>
        </p:txBody>
      </p:sp>
    </p:spTree>
    <p:extLst>
      <p:ext uri="{BB962C8B-B14F-4D97-AF65-F5344CB8AC3E}">
        <p14:creationId xmlns:p14="http://schemas.microsoft.com/office/powerpoint/2010/main" val="3627016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mtClean="0">
                <a:latin typeface="Arial" panose="020B0604020202020204" pitchFamily="34" charset="0"/>
              </a:rPr>
              <a:t>HTML limitations – no time to teach css, so it’s text and a picture and that’s it.  Also behaves strangely on mobile.</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Twitter Bootstrap – code templates guarantee functionality on mobile/tablet/computers.  Also allows for easy placement of elements too complex for quick html lesson (revolving carosel, dropdown menus).  One team had enough extra time to embed google maps to show the exact position of their restaurant.</a:t>
            </a:r>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E31B132-B7C2-4DE5-858A-537336E67466}" type="slidenum">
              <a:rPr lang="en-US" altLang="en-US" sz="1200"/>
              <a:pPr eaLnBrk="1" hangingPunct="1"/>
              <a:t>48</a:t>
            </a:fld>
            <a:endParaRPr lang="en-US" altLang="en-US" sz="1200"/>
          </a:p>
        </p:txBody>
      </p:sp>
    </p:spTree>
    <p:extLst>
      <p:ext uri="{BB962C8B-B14F-4D97-AF65-F5344CB8AC3E}">
        <p14:creationId xmlns:p14="http://schemas.microsoft.com/office/powerpoint/2010/main" val="3610547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(9/24/14 15:27) -----</a:t>
            </a:r>
          </a:p>
          <a:p>
            <a:r>
              <a:rPr lang="en-US"/>
              <a:t>How alice isn't neccesary relevant.  </a:t>
            </a:r>
          </a:p>
          <a:p>
            <a:r>
              <a:rPr lang="en-US"/>
              <a:t>GAme maker interface is more familira interface, drag and drop</a:t>
            </a:r>
          </a:p>
          <a:p>
            <a:r>
              <a:rPr lang="en-US"/>
              <a:t>backwards </a:t>
            </a:r>
          </a:p>
          <a:p>
            <a:endParaRPr lang="en-US"/>
          </a:p>
          <a:p>
            <a:r>
              <a:rPr lang="en-US"/>
              <a:t>relevance to the kids</a:t>
            </a:r>
          </a:p>
          <a:p>
            <a:endParaRPr lang="en-US"/>
          </a:p>
          <a:p>
            <a:r>
              <a:rPr lang="en-US"/>
              <a:t>How often do you do each of the follwoing</a:t>
            </a:r>
          </a:p>
          <a:p>
            <a:endParaRPr lang="en-US"/>
          </a:p>
          <a:p>
            <a:r>
              <a:rPr lang="en-US"/>
              <a:t>n, and likert conversion</a:t>
            </a:r>
          </a:p>
        </p:txBody>
      </p:sp>
      <p:sp>
        <p:nvSpPr>
          <p:cNvPr id="4" name="Slide Number Placeholder 3"/>
          <p:cNvSpPr>
            <a:spLocks noGrp="1"/>
          </p:cNvSpPr>
          <p:nvPr>
            <p:ph type="sldNum" sz="quarter" idx="10"/>
          </p:nvPr>
        </p:nvSpPr>
        <p:spPr/>
        <p:txBody>
          <a:bodyPr/>
          <a:lstStyle/>
          <a:p>
            <a:fld id="{712F93FD-87F7-4198-BB9D-D608B89CFAA4}" type="slidenum">
              <a:rPr lang="en-US" smtClean="0"/>
              <a:pPr/>
              <a:t>51</a:t>
            </a:fld>
            <a:endParaRPr lang="en-US"/>
          </a:p>
        </p:txBody>
      </p:sp>
    </p:spTree>
    <p:extLst>
      <p:ext uri="{BB962C8B-B14F-4D97-AF65-F5344CB8AC3E}">
        <p14:creationId xmlns:p14="http://schemas.microsoft.com/office/powerpoint/2010/main" val="3700390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mtClean="0">
                <a:latin typeface="Arial" panose="020B0604020202020204" pitchFamily="34" charset="0"/>
              </a:rPr>
              <a:t>Attrition (2009) December 2009 2 month Gap</a:t>
            </a:r>
          </a:p>
          <a:p>
            <a:pPr eaLnBrk="1" hangingPunct="1"/>
            <a:r>
              <a:rPr lang="en-US" altLang="en-US" smtClean="0">
                <a:latin typeface="Arial" panose="020B0604020202020204" pitchFamily="34" charset="0"/>
              </a:rPr>
              <a:t>@ risk this year for gap from snow storm.</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Fun 2011, 2012 ?? Students just weren’t as enthusiastic</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Friday attendance 15–10, Saturday 7-7</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81E1990-CD65-4B02-AB77-7BD245D72AF3}" type="slidenum">
              <a:rPr lang="en-US" altLang="en-US" sz="1200"/>
              <a:pPr eaLnBrk="1" hangingPunct="1"/>
              <a:t>53</a:t>
            </a:fld>
            <a:endParaRPr lang="en-US" altLang="en-US" sz="1200"/>
          </a:p>
        </p:txBody>
      </p:sp>
    </p:spTree>
    <p:extLst>
      <p:ext uri="{BB962C8B-B14F-4D97-AF65-F5344CB8AC3E}">
        <p14:creationId xmlns:p14="http://schemas.microsoft.com/office/powerpoint/2010/main" val="3227308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80% of </a:t>
            </a:r>
            <a:r>
              <a:rPr lang="en-US" dirty="0" err="1" smtClean="0"/>
              <a:t>sparcs</a:t>
            </a:r>
            <a:r>
              <a:rPr lang="en-US" baseline="0" dirty="0" smtClean="0"/>
              <a:t> students take </a:t>
            </a:r>
            <a:r>
              <a:rPr lang="en-US" baseline="0" dirty="0" err="1" smtClean="0"/>
              <a:t>cs</a:t>
            </a:r>
            <a:r>
              <a:rPr lang="en-US" baseline="0" dirty="0" smtClean="0"/>
              <a:t> in </a:t>
            </a:r>
            <a:r>
              <a:rPr lang="en-US" baseline="0" dirty="0" err="1" smtClean="0"/>
              <a:t>hs</a:t>
            </a:r>
            <a:endParaRPr lang="en-US" baseline="0" dirty="0" smtClean="0"/>
          </a:p>
          <a:p>
            <a:r>
              <a:rPr lang="en-US" baseline="0" dirty="0" smtClean="0"/>
              <a:t>6% of </a:t>
            </a:r>
            <a:r>
              <a:rPr lang="en-US" baseline="0" dirty="0" err="1" smtClean="0"/>
              <a:t>montgomerey</a:t>
            </a:r>
            <a:r>
              <a:rPr lang="en-US" baseline="0" dirty="0" smtClean="0"/>
              <a:t> county students take CS</a:t>
            </a:r>
          </a:p>
          <a:p>
            <a:endParaRPr lang="en-US" baseline="0" dirty="0" smtClean="0"/>
          </a:p>
          <a:p>
            <a:r>
              <a:rPr lang="en-US" baseline="0" dirty="0" smtClean="0"/>
              <a:t>43,000 kids in HS wake county</a:t>
            </a:r>
          </a:p>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55</a:t>
            </a:fld>
            <a:endParaRPr lang="en-US"/>
          </a:p>
        </p:txBody>
      </p:sp>
    </p:spTree>
    <p:extLst>
      <p:ext uri="{BB962C8B-B14F-4D97-AF65-F5344CB8AC3E}">
        <p14:creationId xmlns:p14="http://schemas.microsoft.com/office/powerpoint/2010/main" val="1898691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57</a:t>
            </a:fld>
            <a:endParaRPr lang="en-US"/>
          </a:p>
        </p:txBody>
      </p:sp>
    </p:spTree>
    <p:extLst>
      <p:ext uri="{BB962C8B-B14F-4D97-AF65-F5344CB8AC3E}">
        <p14:creationId xmlns:p14="http://schemas.microsoft.com/office/powerpoint/2010/main" val="2234644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Case Study-&gt; </a:t>
            </a:r>
          </a:p>
          <a:p>
            <a:endParaRPr lang="en-US" dirty="0" smtClean="0"/>
          </a:p>
          <a:p>
            <a:r>
              <a:rPr lang="en-US" dirty="0" smtClean="0"/>
              <a:t>Design iterations</a:t>
            </a:r>
            <a:r>
              <a:rPr lang="en-US" baseline="0" dirty="0" smtClean="0"/>
              <a:t> over a particular session</a:t>
            </a:r>
          </a:p>
          <a:p>
            <a:r>
              <a:rPr lang="en-US" baseline="0" dirty="0" smtClean="0"/>
              <a:t>Compare learning objectives -&gt; game maker to </a:t>
            </a:r>
            <a:r>
              <a:rPr lang="en-US" baseline="0" dirty="0" err="1" smtClean="0"/>
              <a:t>alice</a:t>
            </a:r>
            <a:endParaRPr lang="en-US" baseline="0" dirty="0" smtClean="0"/>
          </a:p>
          <a:p>
            <a:endParaRPr lang="en-US" baseline="0" dirty="0" smtClean="0"/>
          </a:p>
          <a:p>
            <a:r>
              <a:rPr lang="en-US" baseline="0" dirty="0" smtClean="0"/>
              <a:t>Here is something we know a lot better since we went through the iteration</a:t>
            </a:r>
          </a:p>
          <a:p>
            <a:endParaRPr lang="en-US" baseline="0" dirty="0" smtClean="0"/>
          </a:p>
          <a:p>
            <a:r>
              <a:rPr lang="en-US" baseline="0" dirty="0" smtClean="0"/>
              <a:t>Less time on motivation</a:t>
            </a:r>
          </a:p>
          <a:p>
            <a:r>
              <a:rPr lang="en-US" baseline="0" dirty="0" smtClean="0"/>
              <a:t>Less time on related works</a:t>
            </a:r>
          </a:p>
          <a:p>
            <a:r>
              <a:rPr lang="en-US" baseline="0" dirty="0" smtClean="0"/>
              <a:t>Emphasize better other non-formal learning programs us </a:t>
            </a:r>
            <a:r>
              <a:rPr lang="en-US" baseline="0" dirty="0" err="1" smtClean="0"/>
              <a:t>vs</a:t>
            </a:r>
            <a:r>
              <a:rPr lang="en-US" baseline="0" dirty="0" smtClean="0"/>
              <a:t> </a:t>
            </a:r>
            <a:r>
              <a:rPr lang="en-US" baseline="0" dirty="0" err="1" smtClean="0"/>
              <a:t>georgia</a:t>
            </a:r>
            <a:r>
              <a:rPr lang="en-US" baseline="0" dirty="0" smtClean="0"/>
              <a:t> computes! </a:t>
            </a:r>
          </a:p>
          <a:p>
            <a:r>
              <a:rPr lang="en-US" baseline="0" dirty="0" smtClean="0"/>
              <a:t>Slightly deeper level how ours is better</a:t>
            </a:r>
          </a:p>
          <a:p>
            <a:endParaRPr lang="en-US" baseline="0" dirty="0" smtClean="0"/>
          </a:p>
          <a:p>
            <a:r>
              <a:rPr lang="en-US" baseline="0" dirty="0" smtClean="0"/>
              <a:t>Ground work in informal learning literature</a:t>
            </a:r>
          </a:p>
          <a:p>
            <a:r>
              <a:rPr lang="en-US" baseline="0" dirty="0" smtClean="0"/>
              <a:t>  Can’t get students to do a thing unless their interested</a:t>
            </a:r>
          </a:p>
          <a:p>
            <a:r>
              <a:rPr lang="en-US" baseline="0" dirty="0" smtClean="0"/>
              <a:t>  STARS proposal informal such</a:t>
            </a:r>
          </a:p>
          <a:p>
            <a:endParaRPr lang="en-US" baseline="0" dirty="0" smtClean="0"/>
          </a:p>
          <a:p>
            <a:r>
              <a:rPr lang="en-US" baseline="0" dirty="0" smtClean="0"/>
              <a:t>Surveying attitudes in e-learning papers on piazza</a:t>
            </a:r>
          </a:p>
          <a:p>
            <a:r>
              <a:rPr lang="en-US" baseline="0" dirty="0" smtClean="0"/>
              <a:t>Attitudes of instructors on adoption</a:t>
            </a:r>
          </a:p>
          <a:p>
            <a:r>
              <a:rPr lang="en-US" baseline="0" dirty="0" smtClean="0"/>
              <a:t>C in Ed future.</a:t>
            </a:r>
          </a:p>
          <a:p>
            <a:endParaRPr lang="en-US" baseline="0" dirty="0" smtClean="0"/>
          </a:p>
          <a:p>
            <a:r>
              <a:rPr lang="en-US" baseline="0" dirty="0" smtClean="0"/>
              <a:t>There’s no women</a:t>
            </a:r>
          </a:p>
          <a:p>
            <a:r>
              <a:rPr lang="en-US" baseline="0" dirty="0" smtClean="0"/>
              <a:t>I made a </a:t>
            </a:r>
            <a:r>
              <a:rPr lang="en-US" baseline="0" dirty="0" err="1" smtClean="0"/>
              <a:t>oct</a:t>
            </a:r>
            <a:r>
              <a:rPr lang="en-US" baseline="0" dirty="0" smtClean="0"/>
              <a:t> 2007 program</a:t>
            </a:r>
          </a:p>
          <a:p>
            <a:r>
              <a:rPr lang="en-US" baseline="0" dirty="0" smtClean="0"/>
              <a:t>This is a </a:t>
            </a:r>
            <a:r>
              <a:rPr lang="en-US" baseline="0" dirty="0" err="1" smtClean="0"/>
              <a:t>presendtaion</a:t>
            </a:r>
            <a:r>
              <a:rPr lang="en-US" baseline="0" dirty="0" smtClean="0"/>
              <a:t> on the design iterations </a:t>
            </a:r>
          </a:p>
          <a:p>
            <a:r>
              <a:rPr lang="en-US" baseline="0" dirty="0" smtClean="0"/>
              <a:t>This is a focus on on the </a:t>
            </a:r>
            <a:r>
              <a:rPr lang="en-US" baseline="0" dirty="0" err="1" smtClean="0"/>
              <a:t>oop</a:t>
            </a:r>
            <a:r>
              <a:rPr lang="en-US" baseline="0" dirty="0" smtClean="0"/>
              <a:t> and game design curriculum</a:t>
            </a:r>
          </a:p>
          <a:p>
            <a:r>
              <a:rPr lang="en-US" baseline="0" dirty="0" smtClean="0"/>
              <a:t>Started with Alice</a:t>
            </a:r>
          </a:p>
          <a:p>
            <a:r>
              <a:rPr lang="en-US" baseline="0" dirty="0" smtClean="0"/>
              <a:t>Saw low </a:t>
            </a:r>
            <a:r>
              <a:rPr lang="en-US" baseline="0" dirty="0" err="1" smtClean="0"/>
              <a:t>enjoyemtn</a:t>
            </a:r>
            <a:endParaRPr lang="en-US" baseline="0" dirty="0" smtClean="0"/>
          </a:p>
          <a:p>
            <a:r>
              <a:rPr lang="en-US" baseline="0" dirty="0" smtClean="0"/>
              <a:t>Switched to games</a:t>
            </a:r>
          </a:p>
          <a:p>
            <a:r>
              <a:rPr lang="en-US" baseline="0" dirty="0" smtClean="0"/>
              <a:t>Switched to </a:t>
            </a:r>
            <a:r>
              <a:rPr lang="en-US" baseline="0" dirty="0" err="1" smtClean="0"/>
              <a:t>GameMaker</a:t>
            </a:r>
            <a:endParaRPr lang="en-US" baseline="0" dirty="0" smtClean="0"/>
          </a:p>
          <a:p>
            <a:endParaRPr lang="en-US" baseline="0" dirty="0" smtClean="0"/>
          </a:p>
          <a:p>
            <a:endParaRPr lang="en-US" baseline="0" dirty="0" smtClean="0"/>
          </a:p>
          <a:p>
            <a:endParaRPr lang="en-US" baseline="0" dirty="0" smtClean="0"/>
          </a:p>
          <a:p>
            <a:r>
              <a:rPr lang="en-US" baseline="0" dirty="0" smtClean="0"/>
              <a:t>Last slide here’s things I’m thinking on working on with this information</a:t>
            </a:r>
          </a:p>
        </p:txBody>
      </p:sp>
      <p:sp>
        <p:nvSpPr>
          <p:cNvPr id="4" name="Slide Number Placeholder 3"/>
          <p:cNvSpPr>
            <a:spLocks noGrp="1"/>
          </p:cNvSpPr>
          <p:nvPr>
            <p:ph type="sldNum" sz="quarter" idx="10"/>
          </p:nvPr>
        </p:nvSpPr>
        <p:spPr/>
        <p:txBody>
          <a:bodyPr/>
          <a:lstStyle/>
          <a:p>
            <a:fld id="{712F93FD-87F7-4198-BB9D-D608B89CFAA4}" type="slidenum">
              <a:rPr lang="en-US" smtClean="0"/>
              <a:pPr/>
              <a:t>59</a:t>
            </a:fld>
            <a:endParaRPr lang="en-US"/>
          </a:p>
        </p:txBody>
      </p:sp>
    </p:spTree>
    <p:extLst>
      <p:ext uri="{BB962C8B-B14F-4D97-AF65-F5344CB8AC3E}">
        <p14:creationId xmlns:p14="http://schemas.microsoft.com/office/powerpoint/2010/main" val="3494833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Questions, Thought they learned </a:t>
            </a:r>
            <a:r>
              <a:rPr lang="en-US" dirty="0" err="1" smtClean="0"/>
              <a:t>vs</a:t>
            </a:r>
            <a:r>
              <a:rPr lang="en-US" dirty="0" smtClean="0"/>
              <a:t> actual learned</a:t>
            </a:r>
          </a:p>
          <a:p>
            <a:endParaRPr lang="en-US" dirty="0" smtClean="0"/>
          </a:p>
          <a:p>
            <a:r>
              <a:rPr lang="en-US" dirty="0" smtClean="0"/>
              <a:t>Raise interest, recruit new students, and</a:t>
            </a:r>
            <a:r>
              <a:rPr lang="en-US" baseline="0" dirty="0" smtClean="0"/>
              <a:t> retain old ones</a:t>
            </a:r>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64</a:t>
            </a:fld>
            <a:endParaRPr lang="en-US"/>
          </a:p>
        </p:txBody>
      </p:sp>
    </p:spTree>
    <p:extLst>
      <p:ext uri="{BB962C8B-B14F-4D97-AF65-F5344CB8AC3E}">
        <p14:creationId xmlns:p14="http://schemas.microsoft.com/office/powerpoint/2010/main" val="3252071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ea typeface="ＭＳ Ｐゴシック" charset="0"/>
              </a:rPr>
              <a:t>@ risk this year for gap from snow storm.</a:t>
            </a:r>
          </a:p>
          <a:p>
            <a:pPr>
              <a:defRPr/>
            </a:pPr>
            <a:endParaRPr lang="en-US" dirty="0" smtClean="0">
              <a:ea typeface="ＭＳ Ｐゴシック" charset="0"/>
            </a:endParaRPr>
          </a:p>
          <a:p>
            <a:pPr>
              <a:defRPr/>
            </a:pPr>
            <a:r>
              <a:rPr lang="en-US" dirty="0" smtClean="0">
                <a:ea typeface="ＭＳ Ｐゴシック" charset="0"/>
              </a:rPr>
              <a:t>One theory is discipline might have been an issue this year, one student who purposely wrote </a:t>
            </a:r>
            <a:r>
              <a:rPr lang="en-US" dirty="0" err="1" smtClean="0">
                <a:ea typeface="ＭＳ Ｐゴシック" charset="0"/>
              </a:rPr>
              <a:t>jibberish</a:t>
            </a:r>
            <a:r>
              <a:rPr lang="en-US" dirty="0" smtClean="0">
                <a:ea typeface="ＭＳ Ｐゴシック" charset="0"/>
              </a:rPr>
              <a:t> and failed scored everything could have affected the overall learning atmosphere</a:t>
            </a:r>
          </a:p>
          <a:p>
            <a:pPr>
              <a:defRPr/>
            </a:pPr>
            <a:endParaRPr lang="en-US" dirty="0" smtClean="0">
              <a:ea typeface="ＭＳ Ｐゴシック" charset="0"/>
            </a:endParaRPr>
          </a:p>
          <a:p>
            <a:pPr>
              <a:defRPr/>
            </a:pPr>
            <a:r>
              <a:rPr lang="en-US" dirty="0" smtClean="0">
                <a:ea typeface="ＭＳ Ｐゴシック" charset="0"/>
              </a:rPr>
              <a:t>Graph lower session rating</a:t>
            </a:r>
          </a:p>
          <a:p>
            <a:pPr>
              <a:defRPr/>
            </a:pPr>
            <a:endParaRPr lang="en-US" dirty="0" smtClean="0">
              <a:ea typeface="ＭＳ Ｐゴシック" charset="0"/>
            </a:endParaRPr>
          </a:p>
          <a:p>
            <a:pPr lvl="1" eaLnBrk="1" hangingPunct="1">
              <a:defRPr/>
            </a:pPr>
            <a:r>
              <a:rPr lang="en-US" dirty="0" smtClean="0">
                <a:ea typeface="+mn-ea"/>
              </a:rPr>
              <a:t>Sessions were overall underrated</a:t>
            </a:r>
          </a:p>
          <a:p>
            <a:pPr lvl="1" eaLnBrk="1" hangingPunct="1">
              <a:defRPr/>
            </a:pPr>
            <a:r>
              <a:rPr lang="en-US" dirty="0" smtClean="0">
                <a:ea typeface="+mn-ea"/>
              </a:rPr>
              <a:t>No needle in the haystack</a:t>
            </a:r>
          </a:p>
          <a:p>
            <a:pPr>
              <a:defRPr/>
            </a:pPr>
            <a:endParaRPr lang="en-US" dirty="0">
              <a:ea typeface="ＭＳ Ｐゴシック" charset="0"/>
            </a:endParaRPr>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73CEEA6-4737-4A8B-BC1C-EC15310E260F}" type="slidenum">
              <a:rPr lang="en-US" altLang="en-US" sz="1200"/>
              <a:pPr eaLnBrk="1" hangingPunct="1"/>
              <a:t>65</a:t>
            </a:fld>
            <a:endParaRPr lang="en-US" altLang="en-US" sz="1200"/>
          </a:p>
        </p:txBody>
      </p:sp>
    </p:spTree>
    <p:extLst>
      <p:ext uri="{BB962C8B-B14F-4D97-AF65-F5344CB8AC3E}">
        <p14:creationId xmlns:p14="http://schemas.microsoft.com/office/powerpoint/2010/main" val="34759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FC495A3-14A0-4E7C-A2AC-F33D6AB8342F}" type="slidenum">
              <a:rPr lang="en-US" altLang="en-US" sz="1200"/>
              <a:pPr eaLnBrk="1" hangingPunct="1"/>
              <a:t>67</a:t>
            </a:fld>
            <a:endParaRPr lang="en-US" altLang="en-US" sz="1200"/>
          </a:p>
        </p:txBody>
      </p:sp>
      <p:sp>
        <p:nvSpPr>
          <p:cNvPr id="6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147"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New types of activities - &gt; why were they selected</a:t>
            </a:r>
          </a:p>
          <a:p>
            <a:pPr eaLnBrk="1" hangingPunct="1">
              <a:defRPr/>
            </a:pPr>
            <a:endParaRPr lang="en-US" dirty="0" smtClean="0">
              <a:ea typeface="ＭＳ Ｐゴシック" charset="0"/>
              <a:cs typeface="+mn-cs"/>
            </a:endParaRPr>
          </a:p>
          <a:p>
            <a:pPr eaLnBrk="1" hangingPunct="1">
              <a:defRPr/>
            </a:pPr>
            <a:r>
              <a:rPr lang="en-US" dirty="0" smtClean="0">
                <a:ea typeface="ＭＳ Ｐゴシック" charset="0"/>
                <a:cs typeface="+mn-cs"/>
              </a:rPr>
              <a:t>Why switch to </a:t>
            </a:r>
            <a:r>
              <a:rPr lang="en-US" dirty="0" err="1" smtClean="0">
                <a:ea typeface="ＭＳ Ｐゴシック" charset="0"/>
                <a:cs typeface="+mn-cs"/>
              </a:rPr>
              <a:t>minecraft</a:t>
            </a:r>
            <a:endParaRPr lang="en-US" dirty="0" smtClean="0">
              <a:ea typeface="ＭＳ Ｐゴシック" charset="0"/>
              <a:cs typeface="+mn-cs"/>
            </a:endParaRPr>
          </a:p>
          <a:p>
            <a:pPr eaLnBrk="1" hangingPunct="1">
              <a:defRPr/>
            </a:pPr>
            <a:r>
              <a:rPr lang="en-US" dirty="0" err="1" smtClean="0">
                <a:ea typeface="ＭＳ Ｐゴシック" charset="0"/>
                <a:cs typeface="+mn-cs"/>
              </a:rPr>
              <a:t>Youtube</a:t>
            </a:r>
            <a:r>
              <a:rPr lang="en-US" dirty="0" smtClean="0">
                <a:ea typeface="ＭＳ Ｐゴシック" charset="0"/>
                <a:cs typeface="+mn-cs"/>
              </a:rPr>
              <a:t> of child doing circuits</a:t>
            </a:r>
          </a:p>
          <a:p>
            <a:pPr eaLnBrk="1" hangingPunct="1">
              <a:defRPr/>
            </a:pPr>
            <a:endParaRPr lang="en-US" dirty="0" smtClean="0">
              <a:ea typeface="ＭＳ Ｐゴシック" charset="0"/>
              <a:cs typeface="+mn-cs"/>
            </a:endParaRPr>
          </a:p>
          <a:p>
            <a:pPr eaLnBrk="1" hangingPunct="1">
              <a:defRPr/>
            </a:pPr>
            <a:r>
              <a:rPr lang="en-US" dirty="0" smtClean="0">
                <a:ea typeface="ＭＳ Ｐゴシック" charset="0"/>
                <a:cs typeface="+mn-cs"/>
              </a:rPr>
              <a:t>Needed more content to boost interest</a:t>
            </a:r>
          </a:p>
        </p:txBody>
      </p:sp>
    </p:spTree>
    <p:extLst>
      <p:ext uri="{BB962C8B-B14F-4D97-AF65-F5344CB8AC3E}">
        <p14:creationId xmlns:p14="http://schemas.microsoft.com/office/powerpoint/2010/main" val="111536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NC</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WiT</a:t>
            </a:r>
            <a:r>
              <a:rPr lang="en-US" sz="1200" kern="1200" baseline="0" dirty="0" smtClean="0">
                <a:solidFill>
                  <a:schemeClr val="tx1"/>
                </a:solidFill>
                <a:latin typeface="+mn-lt"/>
                <a:ea typeface="+mn-ea"/>
                <a:cs typeface="+mn-cs"/>
              </a:rPr>
              <a:t> (girls &amp; women)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meanwhile 50.6% of the us population  is female, while 14% of the countries engineers are female according to a 2012 congressional report,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Women make eighty-five percent of all consumer purchases in the United States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2008, women held 57% of all professional occupations in the US workforce but only 25% of all professional IT-related jobs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it comes to minority students, college bound African American and Hispanic teens are more likely to be interested in computing than their white counter parts [7].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 </a:t>
            </a:r>
            <a:r>
              <a:rPr lang="en-US" sz="1200" kern="1200" dirty="0" err="1" smtClean="0">
                <a:solidFill>
                  <a:schemeClr val="tx1"/>
                </a:solidFill>
                <a:effectLst/>
                <a:latin typeface="+mn-lt"/>
                <a:ea typeface="+mn-ea"/>
                <a:cs typeface="+mn-cs"/>
              </a:rPr>
              <a:t>Benyo</a:t>
            </a:r>
            <a:r>
              <a:rPr lang="en-US" sz="1200" kern="1200" dirty="0" smtClean="0">
                <a:solidFill>
                  <a:schemeClr val="tx1"/>
                </a:solidFill>
                <a:effectLst/>
                <a:latin typeface="+mn-lt"/>
                <a:ea typeface="+mn-ea"/>
                <a:cs typeface="+mn-cs"/>
              </a:rPr>
              <a:t> and J. R. White. New image for computing. 2009.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Unfortunately that doesn’t translate, as many of our minority students are attending low resource schools and don’t receive appropriate exposure to computing. Many schools, particularly those that are small or rural, will need access to online and remote delivery of courses [13]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United States 9 out of 10 schools do not offer a computer science class [1]. </a:t>
            </a:r>
            <a:r>
              <a:rPr lang="en-US" sz="1200" kern="1200" dirty="0" err="1" smtClean="0">
                <a:solidFill>
                  <a:schemeClr val="tx1"/>
                </a:solidFill>
                <a:effectLst/>
                <a:latin typeface="+mn-lt"/>
                <a:ea typeface="+mn-ea"/>
                <a:cs typeface="+mn-cs"/>
              </a:rPr>
              <a:t>Code.org</a:t>
            </a:r>
            <a:r>
              <a:rPr lang="en-US" sz="1200" kern="1200" dirty="0" smtClean="0">
                <a:solidFill>
                  <a:schemeClr val="tx1"/>
                </a:solidFill>
                <a:effectLst/>
                <a:latin typeface="+mn-lt"/>
                <a:ea typeface="+mn-ea"/>
                <a:cs typeface="+mn-cs"/>
              </a:rPr>
              <a:t>/learn/local/</a:t>
            </a:r>
            <a:r>
              <a:rPr lang="en-US" sz="1200" kern="1200" baseline="0" dirty="0" smtClean="0">
                <a:solidFill>
                  <a:schemeClr val="tx1"/>
                </a:solidFill>
                <a:effectLst/>
                <a:latin typeface="+mn-lt"/>
                <a:ea typeface="+mn-ea"/>
                <a:cs typeface="+mn-cs"/>
              </a:rPr>
              <a:t> math</a:t>
            </a:r>
            <a:endParaRPr lang="en-US" dirty="0" smtClean="0"/>
          </a:p>
          <a:p>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6</a:t>
            </a:fld>
            <a:endParaRPr lang="en-US"/>
          </a:p>
        </p:txBody>
      </p:sp>
    </p:spTree>
    <p:extLst>
      <p:ext uri="{BB962C8B-B14F-4D97-AF65-F5344CB8AC3E}">
        <p14:creationId xmlns:p14="http://schemas.microsoft.com/office/powerpoint/2010/main" val="755010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16 bit </a:t>
            </a:r>
            <a:r>
              <a:rPr lang="en-US" dirty="0" err="1" smtClean="0"/>
              <a:t>algorthim</a:t>
            </a:r>
            <a:r>
              <a:rPr lang="en-US" dirty="0" smtClean="0"/>
              <a:t> and logic units</a:t>
            </a:r>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68</a:t>
            </a:fld>
            <a:endParaRPr lang="en-US"/>
          </a:p>
        </p:txBody>
      </p:sp>
    </p:spTree>
    <p:extLst>
      <p:ext uri="{BB962C8B-B14F-4D97-AF65-F5344CB8AC3E}">
        <p14:creationId xmlns:p14="http://schemas.microsoft.com/office/powerpoint/2010/main" val="125725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NCSU</a:t>
            </a:r>
            <a:r>
              <a:rPr lang="en-US" baseline="0" dirty="0" smtClean="0"/>
              <a:t> was one of the 8 founding schools in this alliance, that now reaches over 50+ school.</a:t>
            </a:r>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7</a:t>
            </a:fld>
            <a:endParaRPr lang="en-US"/>
          </a:p>
        </p:txBody>
      </p:sp>
    </p:spTree>
    <p:extLst>
      <p:ext uri="{BB962C8B-B14F-4D97-AF65-F5344CB8AC3E}">
        <p14:creationId xmlns:p14="http://schemas.microsoft.com/office/powerpoint/2010/main" val="3995107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Across 19 campuses</a:t>
            </a:r>
          </a:p>
          <a:p>
            <a:endParaRPr lang="en-US" dirty="0" smtClean="0"/>
          </a:p>
          <a:p>
            <a:r>
              <a:rPr lang="en-US" sz="1200" b="0" i="0" u="none" strike="noStrike" kern="1200" baseline="0" dirty="0" smtClean="0">
                <a:solidFill>
                  <a:schemeClr val="tx1"/>
                </a:solidFill>
                <a:latin typeface="+mn-lt"/>
                <a:ea typeface="+mn-ea"/>
                <a:cs typeface="+mn-cs"/>
              </a:rPr>
              <a:t>We know of only one </a:t>
            </a:r>
            <a:r>
              <a:rPr lang="en-US" sz="1200" b="0" i="0" u="none" strike="noStrike" kern="1200" baseline="0" dirty="0" err="1" smtClean="0">
                <a:solidFill>
                  <a:schemeClr val="tx1"/>
                </a:solidFill>
                <a:latin typeface="+mn-lt"/>
                <a:ea typeface="+mn-ea"/>
                <a:cs typeface="+mn-cs"/>
              </a:rPr>
              <a:t>eort</a:t>
            </a:r>
            <a:r>
              <a:rPr lang="en-US" sz="1200" b="0" i="0" u="none" strike="noStrike" kern="1200" baseline="0" dirty="0" smtClean="0">
                <a:solidFill>
                  <a:schemeClr val="tx1"/>
                </a:solidFill>
                <a:latin typeface="+mn-lt"/>
                <a:ea typeface="+mn-ea"/>
                <a:cs typeface="+mn-cs"/>
              </a:rPr>
              <a:t> to measure progress</a:t>
            </a:r>
          </a:p>
          <a:p>
            <a:r>
              <a:rPr lang="en-US" sz="1200" b="0" i="0" u="none" strike="noStrike" kern="1200" baseline="0" dirty="0" smtClean="0">
                <a:solidFill>
                  <a:schemeClr val="tx1"/>
                </a:solidFill>
                <a:latin typeface="+mn-lt"/>
                <a:ea typeface="+mn-ea"/>
                <a:cs typeface="+mn-cs"/>
              </a:rPr>
              <a:t>on computing education goals (e.g., diversity, retention, and</a:t>
            </a:r>
          </a:p>
          <a:p>
            <a:r>
              <a:rPr lang="en-US" sz="1200" b="0" i="0" u="none" strike="noStrike" kern="1200" baseline="0" dirty="0" smtClean="0">
                <a:solidFill>
                  <a:schemeClr val="tx1"/>
                </a:solidFill>
                <a:latin typeface="+mn-lt"/>
                <a:ea typeface="+mn-ea"/>
                <a:cs typeface="+mn-cs"/>
              </a:rPr>
              <a:t>transfer from two-year to four-year programs) of a whole</a:t>
            </a:r>
          </a:p>
          <a:p>
            <a:r>
              <a:rPr lang="en-US" sz="1200" b="0" i="0" u="none" strike="noStrike" kern="1200" baseline="0" dirty="0" smtClean="0">
                <a:solidFill>
                  <a:schemeClr val="tx1"/>
                </a:solidFill>
                <a:latin typeface="+mn-lt"/>
                <a:ea typeface="+mn-ea"/>
                <a:cs typeface="+mn-cs"/>
              </a:rPr>
              <a:t>state, </a:t>
            </a:r>
            <a:r>
              <a:rPr lang="en-US" sz="1200" b="0" i="0" u="none" strike="noStrike" kern="1200" baseline="0" dirty="0" err="1" smtClean="0">
                <a:solidFill>
                  <a:schemeClr val="tx1"/>
                </a:solidFill>
                <a:latin typeface="+mn-lt"/>
                <a:ea typeface="+mn-ea"/>
                <a:cs typeface="+mn-cs"/>
              </a:rPr>
              <a:t>inMassachusetts</a:t>
            </a:r>
            <a:r>
              <a:rPr lang="en-US" sz="1200" b="0" i="0" u="none" strike="noStrike" kern="1200" baseline="0" dirty="0" smtClean="0">
                <a:solidFill>
                  <a:schemeClr val="tx1"/>
                </a:solidFill>
                <a:latin typeface="+mn-lt"/>
                <a:ea typeface="+mn-ea"/>
                <a:cs typeface="+mn-cs"/>
              </a:rPr>
              <a:t> through the Commonwealth Alliance</a:t>
            </a:r>
          </a:p>
          <a:p>
            <a:r>
              <a:rPr lang="en-US" sz="1200" b="0" i="0" u="none" strike="noStrike" kern="1200" baseline="0" dirty="0" smtClean="0">
                <a:solidFill>
                  <a:schemeClr val="tx1"/>
                </a:solidFill>
                <a:latin typeface="+mn-lt"/>
                <a:ea typeface="+mn-ea"/>
                <a:cs typeface="+mn-cs"/>
              </a:rPr>
              <a:t>for IT Education (CAITE) [1].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AP CS training since 2005 (</a:t>
            </a:r>
            <a:r>
              <a:rPr lang="en-US" sz="1200" b="0" i="0" u="none" strike="noStrike" kern="1200" baseline="0" dirty="0" err="1" smtClean="0">
                <a:solidFill>
                  <a:schemeClr val="tx1"/>
                </a:solidFill>
                <a:latin typeface="+mn-lt"/>
                <a:ea typeface="+mn-ea"/>
                <a:cs typeface="+mn-cs"/>
              </a:rPr>
              <a:t>c++</a:t>
            </a:r>
            <a:r>
              <a:rPr lang="en-US" sz="1200" b="0" i="0" u="none" strike="noStrike" kern="1200" baseline="0" dirty="0" smtClean="0">
                <a:solidFill>
                  <a:schemeClr val="tx1"/>
                </a:solidFill>
                <a:latin typeface="+mn-lt"/>
                <a:ea typeface="+mn-ea"/>
                <a:cs typeface="+mn-cs"/>
              </a:rPr>
              <a:t> to java transition)</a:t>
            </a:r>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8</a:t>
            </a:fld>
            <a:endParaRPr lang="en-US"/>
          </a:p>
        </p:txBody>
      </p:sp>
    </p:spTree>
    <p:extLst>
      <p:ext uri="{BB962C8B-B14F-4D97-AF65-F5344CB8AC3E}">
        <p14:creationId xmlns:p14="http://schemas.microsoft.com/office/powerpoint/2010/main" val="128965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Across 19 campuses</a:t>
            </a:r>
          </a:p>
          <a:p>
            <a:endParaRPr lang="en-US" dirty="0" smtClean="0"/>
          </a:p>
          <a:p>
            <a:r>
              <a:rPr lang="en-US" dirty="0" smtClean="0"/>
              <a:t>18 % were aware but chose not too MS</a:t>
            </a:r>
          </a:p>
          <a:p>
            <a:endParaRPr lang="en-US" dirty="0" smtClean="0"/>
          </a:p>
          <a:p>
            <a:r>
              <a:rPr lang="en-US" dirty="0" smtClean="0"/>
              <a:t>1% boy scout, 1% girl scouts</a:t>
            </a:r>
          </a:p>
          <a:p>
            <a:endParaRPr lang="en-US" dirty="0" smtClean="0"/>
          </a:p>
          <a:p>
            <a:r>
              <a:rPr lang="en-US" dirty="0" smtClean="0"/>
              <a:t>69% of classes were</a:t>
            </a:r>
            <a:r>
              <a:rPr lang="en-US" baseline="0" dirty="0" smtClean="0"/>
              <a:t> programming oriented</a:t>
            </a:r>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9</a:t>
            </a:fld>
            <a:endParaRPr lang="en-US"/>
          </a:p>
        </p:txBody>
      </p:sp>
    </p:spTree>
    <p:extLst>
      <p:ext uri="{BB962C8B-B14F-4D97-AF65-F5344CB8AC3E}">
        <p14:creationId xmlns:p14="http://schemas.microsoft.com/office/powerpoint/2010/main" val="1289650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Across </a:t>
            </a:r>
            <a:r>
              <a:rPr lang="en-US" smtClean="0"/>
              <a:t>19 campuses</a:t>
            </a:r>
            <a:endParaRPr lang="en-US"/>
          </a:p>
        </p:txBody>
      </p:sp>
      <p:sp>
        <p:nvSpPr>
          <p:cNvPr id="4" name="Slide Number Placeholder 3"/>
          <p:cNvSpPr>
            <a:spLocks noGrp="1"/>
          </p:cNvSpPr>
          <p:nvPr>
            <p:ph type="sldNum" sz="quarter" idx="10"/>
          </p:nvPr>
        </p:nvSpPr>
        <p:spPr/>
        <p:txBody>
          <a:bodyPr/>
          <a:lstStyle/>
          <a:p>
            <a:fld id="{712F93FD-87F7-4198-BB9D-D608B89CFAA4}" type="slidenum">
              <a:rPr lang="en-US" smtClean="0"/>
              <a:pPr/>
              <a:t>10</a:t>
            </a:fld>
            <a:endParaRPr lang="en-US"/>
          </a:p>
        </p:txBody>
      </p:sp>
    </p:spTree>
    <p:extLst>
      <p:ext uri="{BB962C8B-B14F-4D97-AF65-F5344CB8AC3E}">
        <p14:creationId xmlns:p14="http://schemas.microsoft.com/office/powerpoint/2010/main" val="1289650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Across 19 campuses</a:t>
            </a:r>
          </a:p>
          <a:p>
            <a:endParaRPr lang="en-US" dirty="0" smtClean="0"/>
          </a:p>
          <a:p>
            <a:r>
              <a:rPr lang="en-US" dirty="0" smtClean="0"/>
              <a:t>40 students * $30 -&gt; 1200</a:t>
            </a:r>
          </a:p>
          <a:p>
            <a:endParaRPr lang="en-US" dirty="0" smtClean="0"/>
          </a:p>
          <a:p>
            <a:r>
              <a:rPr lang="en-US" dirty="0" smtClean="0"/>
              <a:t>Elementary $285 (300), HS $185 (200)</a:t>
            </a:r>
          </a:p>
          <a:p>
            <a:endParaRPr lang="en-US" dirty="0" smtClean="0"/>
          </a:p>
          <a:p>
            <a:r>
              <a:rPr lang="en-US" dirty="0" smtClean="0"/>
              <a:t>14 students.</a:t>
            </a:r>
          </a:p>
          <a:p>
            <a:endParaRPr lang="en-US" dirty="0" smtClean="0"/>
          </a:p>
          <a:p>
            <a:r>
              <a:rPr lang="en-US" dirty="0" smtClean="0"/>
              <a:t>36% of </a:t>
            </a:r>
            <a:r>
              <a:rPr lang="en-US" dirty="0" err="1" smtClean="0"/>
              <a:t>shools</a:t>
            </a:r>
            <a:r>
              <a:rPr lang="en-US" dirty="0" smtClean="0"/>
              <a:t> w/</a:t>
            </a:r>
            <a:r>
              <a:rPr lang="en-US" baseline="0" dirty="0" smtClean="0"/>
              <a:t> ice teach </a:t>
            </a:r>
            <a:r>
              <a:rPr lang="en-US" baseline="0" dirty="0" err="1" smtClean="0"/>
              <a:t>prodcued</a:t>
            </a:r>
            <a:r>
              <a:rPr lang="en-US" baseline="0" dirty="0" smtClean="0"/>
              <a:t> 56.97% of intro </a:t>
            </a:r>
            <a:r>
              <a:rPr lang="en-US" baseline="0" dirty="0" err="1" smtClean="0"/>
              <a:t>cs</a:t>
            </a:r>
            <a:r>
              <a:rPr lang="en-US" baseline="0" dirty="0" smtClean="0"/>
              <a:t> students</a:t>
            </a:r>
            <a:endParaRPr lang="en-US" dirty="0"/>
          </a:p>
        </p:txBody>
      </p:sp>
      <p:sp>
        <p:nvSpPr>
          <p:cNvPr id="4" name="Slide Number Placeholder 3"/>
          <p:cNvSpPr>
            <a:spLocks noGrp="1"/>
          </p:cNvSpPr>
          <p:nvPr>
            <p:ph type="sldNum" sz="quarter" idx="10"/>
          </p:nvPr>
        </p:nvSpPr>
        <p:spPr/>
        <p:txBody>
          <a:bodyPr/>
          <a:lstStyle/>
          <a:p>
            <a:fld id="{712F93FD-87F7-4198-BB9D-D608B89CFAA4}" type="slidenum">
              <a:rPr lang="en-US" smtClean="0"/>
              <a:pPr/>
              <a:t>11</a:t>
            </a:fld>
            <a:endParaRPr lang="en-US"/>
          </a:p>
        </p:txBody>
      </p:sp>
    </p:spTree>
    <p:extLst>
      <p:ext uri="{BB962C8B-B14F-4D97-AF65-F5344CB8AC3E}">
        <p14:creationId xmlns:p14="http://schemas.microsoft.com/office/powerpoint/2010/main" val="1289650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67C5CF34-97E6-45FC-870F-EA39BD6F5B2E}" type="datetime1">
              <a:rPr lang="en-US" smtClean="0"/>
              <a:pPr/>
              <a:t>4/30/15</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13" name="5-Point Star 12"/>
          <p:cNvSpPr/>
          <p:nvPr userDrawn="1"/>
        </p:nvSpPr>
        <p:spPr>
          <a:xfrm rot="21420000">
            <a:off x="4758821" y="5083823"/>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16" name="5-Point Star 15"/>
          <p:cNvSpPr/>
          <p:nvPr userDrawn="1"/>
        </p:nvSpPr>
        <p:spPr>
          <a:xfrm rot="21420000">
            <a:off x="5296257" y="5060467"/>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DA0B0E-EBEB-42BE-8F73-04003FF93144}" type="datetime1">
              <a:rPr lang="en-US" smtClean="0"/>
              <a:pPr/>
              <a:t>4/30/15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68ADA3-16F9-4318-BFD3-CDBD6544821E}" type="datetime1">
              <a:rPr lang="en-US" smtClean="0"/>
              <a:pPr/>
              <a:t>4/30/15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9DFD0-5AC9-47E9-A530-C3F078DF1A74}" type="datetime1">
              <a:rPr lang="en-US" smtClean="0"/>
              <a:pPr/>
              <a:t>4/30/15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52ABB1-4426-4661-8EA4-A701FE21B3BC}" type="datetime1">
              <a:rPr lang="en-US" smtClean="0"/>
              <a:pPr/>
              <a:t>4/30/15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5117C17-93F3-4CD1-B9EF-6295F2AF589A}" type="datetime1">
              <a:rPr lang="en-US" smtClean="0"/>
              <a:pPr/>
              <a:t>4/30/15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5157BF2-AF30-40BC-9F19-A8E94D680C95}" type="datetime1">
              <a:rPr lang="en-US" smtClean="0"/>
              <a:pPr/>
              <a:t>4/30/15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8B5CF1-7488-441A-9DF4-6B5D77748D6F}" type="datetime1">
              <a:rPr lang="en-US" smtClean="0"/>
              <a:pPr/>
              <a:t>4/30/15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1746DB-93DC-478E-A7A4-E758B5FA6817}" type="datetime1">
              <a:rPr lang="en-US" smtClean="0"/>
              <a:pPr/>
              <a:t>4/30/15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7170" name="Rectangle 2"/>
          <p:cNvSpPr>
            <a:spLocks noGrp="1" noChangeArrowheads="1"/>
          </p:cNvSpPr>
          <p:nvPr>
            <p:ph type="ctrTitle" hasCustomPrompt="1"/>
          </p:nvPr>
        </p:nvSpPr>
        <p:spPr>
          <a:xfrm>
            <a:off x="812800" y="5083176"/>
            <a:ext cx="10363200" cy="1470025"/>
          </a:xfrm>
        </p:spPr>
        <p:txBody>
          <a:bodyPr/>
          <a:lstStyle>
            <a:lvl1pPr>
              <a:defRPr/>
            </a:lvl1pPr>
          </a:lstStyle>
          <a:p>
            <a:pPr lvl="0"/>
            <a:r>
              <a:rPr lang="en-US" noProof="0" dirty="0" smtClean="0"/>
              <a:t>Heading goes here in red </a:t>
            </a:r>
            <a:r>
              <a:rPr lang="en-US" noProof="0" dirty="0" err="1" smtClean="0"/>
              <a:t>univers</a:t>
            </a:r>
            <a:r>
              <a:rPr lang="en-US" noProof="0" dirty="0" smtClean="0"/>
              <a:t> condensed bold all caps</a:t>
            </a:r>
          </a:p>
        </p:txBody>
      </p:sp>
      <p:sp>
        <p:nvSpPr>
          <p:cNvPr id="2" name="Rectangle 1"/>
          <p:cNvSpPr/>
          <p:nvPr userDrawn="1"/>
        </p:nvSpPr>
        <p:spPr>
          <a:xfrm>
            <a:off x="4294320" y="282210"/>
            <a:ext cx="7554971" cy="602900"/>
          </a:xfrm>
          <a:prstGeom prst="rect">
            <a:avLst/>
          </a:prstGeom>
          <a:gradFill flip="none" rotWithShape="1">
            <a:gsLst>
              <a:gs pos="24000">
                <a:srgbClr val="BF0000"/>
              </a:gs>
              <a:gs pos="96000">
                <a:schemeClr val="accent1">
                  <a:lumMod val="50000"/>
                </a:schemeClr>
              </a:gs>
              <a:gs pos="56000">
                <a:srgbClr val="B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0000"/>
              </a:solidFill>
            </a:endParaRPr>
          </a:p>
        </p:txBody>
      </p:sp>
      <p:pic>
        <p:nvPicPr>
          <p:cNvPr id="5" name="Picture 4" descr="ncstate-brick-4x1-red-rg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708" y="284559"/>
            <a:ext cx="3788196" cy="596290"/>
          </a:xfrm>
          <a:prstGeom prst="rect">
            <a:avLst/>
          </a:prstGeom>
        </p:spPr>
      </p:pic>
      <p:sp>
        <p:nvSpPr>
          <p:cNvPr id="6" name="TextBox 5"/>
          <p:cNvSpPr txBox="1"/>
          <p:nvPr userDrawn="1"/>
        </p:nvSpPr>
        <p:spPr>
          <a:xfrm>
            <a:off x="6003667" y="265952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19822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1422078"/>
            <a:ext cx="10394707" cy="395250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298083" y="5757334"/>
            <a:ext cx="2712657" cy="498470"/>
          </a:xfrm>
        </p:spPr>
        <p:txBody>
          <a:bodyPr/>
          <a:lstStyle/>
          <a:p>
            <a:fld id="{48A6B09D-14BA-43DC-A86B-8344BC83E5CD}" type="datetime1">
              <a:rPr lang="en-US" smtClean="0"/>
              <a:pPr/>
              <a:t>4/30/15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pic>
        <p:nvPicPr>
          <p:cNvPr id="10" name="Picture 9"/>
          <p:cNvPicPr>
            <a:picLocks noChangeAspect="1"/>
          </p:cNvPicPr>
          <p:nvPr userDrawn="1"/>
        </p:nvPicPr>
        <p:blipFill>
          <a:blip r:embed="rId2">
            <a:biLevel thresh="75000"/>
            <a:extLst>
              <a:ext uri="{28A0092B-C50C-407E-A947-70E740481C1C}">
                <a14:useLocalDpi xmlns:a14="http://schemas.microsoft.com/office/drawing/2010/main" val="0"/>
              </a:ext>
            </a:extLst>
          </a:blip>
          <a:stretch>
            <a:fillRect/>
          </a:stretch>
        </p:blipFill>
        <p:spPr>
          <a:xfrm>
            <a:off x="10020265" y="5630772"/>
            <a:ext cx="1585594" cy="728517"/>
          </a:xfrm>
          <a:prstGeom prst="rect">
            <a:avLst/>
          </a:prstGeom>
          <a:noFill/>
          <a:ln>
            <a:noFill/>
          </a:ln>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10740" y="5617325"/>
            <a:ext cx="1605218" cy="746917"/>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298083" y="5757334"/>
            <a:ext cx="2712657" cy="498470"/>
          </a:xfrm>
        </p:spPr>
        <p:txBody>
          <a:bodyPr/>
          <a:lstStyle/>
          <a:p>
            <a:fld id="{53CDEB17-A49D-4172-8B67-45A4B48B2732}" type="datetime1">
              <a:rPr lang="en-US" smtClean="0"/>
              <a:pPr/>
              <a:t>4/30/15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pic>
        <p:nvPicPr>
          <p:cNvPr id="11" name="Picture 10"/>
          <p:cNvPicPr>
            <a:picLocks noChangeAspect="1"/>
          </p:cNvPicPr>
          <p:nvPr userDrawn="1"/>
        </p:nvPicPr>
        <p:blipFill>
          <a:blip r:embed="rId2">
            <a:biLevel thresh="75000"/>
            <a:extLst>
              <a:ext uri="{28A0092B-C50C-407E-A947-70E740481C1C}">
                <a14:useLocalDpi xmlns:a14="http://schemas.microsoft.com/office/drawing/2010/main" val="0"/>
              </a:ext>
            </a:extLst>
          </a:blip>
          <a:stretch>
            <a:fillRect/>
          </a:stretch>
        </p:blipFill>
        <p:spPr>
          <a:xfrm>
            <a:off x="10020265" y="5630772"/>
            <a:ext cx="1585594" cy="728517"/>
          </a:xfrm>
          <a:prstGeom prst="rect">
            <a:avLst/>
          </a:prstGeom>
          <a:noFill/>
          <a:ln>
            <a:noFill/>
          </a:ln>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10740" y="5617325"/>
            <a:ext cx="1605218" cy="746917"/>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800BEA-91A3-46D5-ABC1-F241673E05C1}" type="datetime1">
              <a:rPr lang="en-US" smtClean="0"/>
              <a:pPr/>
              <a:t>4/30/15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C7C7E46-58CE-4252-834D-6DAEE39D56DF}" type="datetime1">
              <a:rPr lang="en-US" smtClean="0"/>
              <a:pPr/>
              <a:t>4/30/15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82DE8D-ADCE-486F-8486-9A866F8E9FAB}" type="datetime1">
              <a:rPr lang="en-US" smtClean="0"/>
              <a:pPr/>
              <a:t>4/30/15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FE950-C80E-4974-BBB3-533AB077E788}" type="datetime1">
              <a:rPr lang="en-US" smtClean="0"/>
              <a:pPr/>
              <a:t>4/30/15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58B55D-4CBA-4C53-8F04-712984E84438}" type="datetime1">
              <a:rPr lang="en-US" smtClean="0"/>
              <a:pPr/>
              <a:t>4/30/15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264EF3-918E-47D3-B375-93CE26CA8B66}" type="datetime1">
              <a:rPr lang="en-US" smtClean="0"/>
              <a:pPr/>
              <a:t>4/30/15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64092" y="164733"/>
            <a:ext cx="10396882" cy="1151965"/>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1498068"/>
            <a:ext cx="10396883" cy="3876518"/>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latin typeface="Georgia"/>
                <a:cs typeface="Georgia"/>
              </a:defRPr>
            </a:lvl1pPr>
          </a:lstStyle>
          <a:p>
            <a:fld id="{38B176DB-D9AB-4AFA-B8EB-8083977EA452}" type="datetime1">
              <a:rPr lang="en-US" smtClean="0"/>
              <a:pPr/>
              <a:t>4/30/15</a:t>
            </a:fld>
            <a:endParaRPr lang="en-US" dirty="0"/>
          </a:p>
        </p:txBody>
      </p:sp>
      <p:sp>
        <p:nvSpPr>
          <p:cNvPr id="5" name="Footer Placeholder 4"/>
          <p:cNvSpPr>
            <a:spLocks noGrp="1"/>
          </p:cNvSpPr>
          <p:nvPr>
            <p:ph type="ftr" sz="quarter" idx="3"/>
          </p:nvPr>
        </p:nvSpPr>
        <p:spPr>
          <a:xfrm>
            <a:off x="685801" y="5757334"/>
            <a:ext cx="3699303" cy="498470"/>
          </a:xfrm>
          <a:prstGeom prst="rect">
            <a:avLst/>
          </a:prstGeom>
        </p:spPr>
        <p:txBody>
          <a:bodyPr vert="horz" lIns="91440" tIns="45720" rIns="91440" bIns="45720" rtlCol="0" anchor="ctr"/>
          <a:lstStyle>
            <a:lvl1pPr algn="l">
              <a:defRPr sz="3200" cap="all" baseline="0">
                <a:solidFill>
                  <a:schemeClr val="accent1">
                    <a:lumMod val="50000"/>
                  </a:schemeClr>
                </a:solidFill>
                <a:latin typeface="Georgia"/>
                <a:cs typeface="Georgia"/>
              </a:defRPr>
            </a:lvl1pPr>
          </a:lstStyle>
          <a:p>
            <a:endParaRPr lang="en-US" dirty="0"/>
          </a:p>
        </p:txBody>
      </p:sp>
      <p:sp>
        <p:nvSpPr>
          <p:cNvPr id="6" name="Slide Number Placeholder 5"/>
          <p:cNvSpPr>
            <a:spLocks noGrp="1"/>
          </p:cNvSpPr>
          <p:nvPr>
            <p:ph type="sldNum" sz="quarter" idx="4"/>
          </p:nvPr>
        </p:nvSpPr>
        <p:spPr>
          <a:xfrm>
            <a:off x="5642407"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latin typeface="Georgia"/>
                <a:cs typeface="Georgia"/>
              </a:defRPr>
            </a:lvl1pPr>
          </a:lstStyle>
          <a:p>
            <a:fld id="{6D22F896-40B5-4ADD-8801-0D06FADFA09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hf hdr="0" ftr="0" dt="0"/>
  <p:txStyles>
    <p:titleStyle>
      <a:lvl1pPr algn="l" defTabSz="914400" rtl="0" eaLnBrk="1" latinLnBrk="0" hangingPunct="1">
        <a:lnSpc>
          <a:spcPct val="90000"/>
        </a:lnSpc>
        <a:spcBef>
          <a:spcPct val="0"/>
        </a:spcBef>
        <a:buNone/>
        <a:defRPr sz="5400" b="1" kern="1200" cap="none" baseline="0">
          <a:solidFill>
            <a:schemeClr val="accent1"/>
          </a:solidFill>
          <a:effectLst/>
          <a:latin typeface="Georgia"/>
          <a:ea typeface="+mj-ea"/>
          <a:cs typeface="Georgia"/>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3200" kern="1200" cap="none" baseline="0">
          <a:solidFill>
            <a:schemeClr val="tx1"/>
          </a:solidFill>
          <a:effectLst/>
          <a:latin typeface="Georgia"/>
          <a:ea typeface="+mn-ea"/>
          <a:cs typeface="Georgia"/>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2800" kern="1200" cap="none" baseline="0">
          <a:solidFill>
            <a:schemeClr val="tx1"/>
          </a:solidFill>
          <a:effectLst/>
          <a:latin typeface="Georgia"/>
          <a:ea typeface="+mn-ea"/>
          <a:cs typeface="Georgia"/>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2400" kern="1200" cap="none" baseline="0">
          <a:solidFill>
            <a:schemeClr val="tx1"/>
          </a:solidFill>
          <a:effectLst/>
          <a:latin typeface="Georgia"/>
          <a:ea typeface="+mn-ea"/>
          <a:cs typeface="Georgia"/>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2000" kern="1200" cap="none" baseline="0">
          <a:solidFill>
            <a:schemeClr val="tx1"/>
          </a:solidFill>
          <a:effectLst/>
          <a:latin typeface="Georgia"/>
          <a:ea typeface="+mn-ea"/>
          <a:cs typeface="Georgia"/>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2000" kern="1200" cap="none" baseline="0">
          <a:solidFill>
            <a:schemeClr val="tx1"/>
          </a:solidFill>
          <a:effectLst/>
          <a:latin typeface="Georgia"/>
          <a:ea typeface="+mn-ea"/>
          <a:cs typeface="Georgia"/>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5" Type="http://schemas.openxmlformats.org/officeDocument/2006/relationships/chart" Target="../charts/chart9.xm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chart" Target="../charts/chart10.xml"/><Relationship Id="rId4" Type="http://schemas.openxmlformats.org/officeDocument/2006/relationships/chart" Target="../charts/chart11.xml"/><Relationship Id="rId5" Type="http://schemas.openxmlformats.org/officeDocument/2006/relationships/chart" Target="../charts/chart12.xm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chart" Target="../charts/char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vmcatete@ncsu.edu" TargetMode="External"/><Relationship Id="rId3" Type="http://schemas.openxmlformats.org/officeDocument/2006/relationships/hyperlink" Target="mailto:tmbarnes@ncsu.edu"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microsoft.com/office/2007/relationships/hdphoto" Target="../media/hdphoto2.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7.jpe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244306" y="679040"/>
            <a:ext cx="11208364" cy="2588709"/>
          </a:xfrm>
        </p:spPr>
        <p:txBody>
          <a:bodyPr>
            <a:noAutofit/>
          </a:bodyPr>
          <a:lstStyle/>
          <a:p>
            <a:r>
              <a:rPr lang="en-US" sz="6000" dirty="0"/>
              <a:t>Development &amp;</a:t>
            </a:r>
            <a:r>
              <a:rPr lang="en-US" sz="6000" dirty="0" smtClean="0"/>
              <a:t> </a:t>
            </a:r>
            <a:r>
              <a:rPr lang="en-US" sz="6000" dirty="0"/>
              <a:t>I</a:t>
            </a:r>
            <a:r>
              <a:rPr lang="en-US" sz="6000" dirty="0" smtClean="0"/>
              <a:t>mpact </a:t>
            </a:r>
            <a:r>
              <a:rPr lang="en-US" sz="6000" dirty="0"/>
              <a:t>of M</a:t>
            </a:r>
            <a:r>
              <a:rPr lang="en-US" sz="6000" dirty="0" smtClean="0"/>
              <a:t>iddle </a:t>
            </a:r>
            <a:r>
              <a:rPr lang="en-US" sz="6000" dirty="0"/>
              <a:t>S</a:t>
            </a:r>
            <a:r>
              <a:rPr lang="en-US" sz="6000" dirty="0" smtClean="0"/>
              <a:t>chool </a:t>
            </a:r>
            <a:r>
              <a:rPr lang="en-US" sz="6000" dirty="0"/>
              <a:t>C</a:t>
            </a:r>
            <a:r>
              <a:rPr lang="en-US" sz="6000" dirty="0" smtClean="0"/>
              <a:t>omputer </a:t>
            </a:r>
            <a:r>
              <a:rPr lang="en-US" sz="6000" dirty="0"/>
              <a:t>S</a:t>
            </a:r>
            <a:r>
              <a:rPr lang="en-US" sz="6000" dirty="0" smtClean="0"/>
              <a:t>cience </a:t>
            </a:r>
            <a:r>
              <a:rPr lang="en-US" sz="6000" dirty="0"/>
              <a:t>Saturday </a:t>
            </a:r>
            <a:r>
              <a:rPr lang="en-US" sz="6000" dirty="0" smtClean="0"/>
              <a:t>Outreach</a:t>
            </a:r>
            <a:endParaRPr lang="en-US" sz="6000" cap="none" dirty="0"/>
          </a:p>
        </p:txBody>
      </p:sp>
      <p:sp>
        <p:nvSpPr>
          <p:cNvPr id="3" name="Subtitle 2"/>
          <p:cNvSpPr>
            <a:spLocks noGrp="1"/>
          </p:cNvSpPr>
          <p:nvPr>
            <p:ph type="subTitle" idx="1"/>
          </p:nvPr>
        </p:nvSpPr>
        <p:spPr/>
        <p:txBody>
          <a:bodyPr/>
          <a:lstStyle/>
          <a:p>
            <a:r>
              <a:rPr lang="en-US" cap="none" dirty="0" smtClean="0"/>
              <a:t>Presenter: Veronica </a:t>
            </a:r>
            <a:r>
              <a:rPr lang="en-US" cap="none" dirty="0" err="1" smtClean="0"/>
              <a:t>Cateté</a:t>
            </a:r>
            <a:endParaRPr lang="en-US" cap="none" dirty="0" smtClean="0"/>
          </a:p>
          <a:p>
            <a:pPr>
              <a:lnSpc>
                <a:spcPct val="100000"/>
              </a:lnSpc>
            </a:pPr>
            <a:r>
              <a:rPr lang="en-US" cap="none" dirty="0" smtClean="0"/>
              <a:t>Committee: Tiffany Barnes, Kristy Boyer, Harry </a:t>
            </a:r>
            <a:r>
              <a:rPr lang="en-US" cap="none" dirty="0" err="1" smtClean="0"/>
              <a:t>Perros</a:t>
            </a:r>
            <a:endParaRPr lang="en-US" cap="none" dirty="0"/>
          </a:p>
        </p:txBody>
      </p:sp>
    </p:spTree>
    <p:extLst>
      <p:ext uri="{BB962C8B-B14F-4D97-AF65-F5344CB8AC3E}">
        <p14:creationId xmlns:p14="http://schemas.microsoft.com/office/powerpoint/2010/main" val="30226733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more CS students</a:t>
            </a:r>
            <a:endParaRPr lang="en-US" dirty="0"/>
          </a:p>
        </p:txBody>
      </p:sp>
      <p:sp>
        <p:nvSpPr>
          <p:cNvPr id="3" name="Content Placeholder 2"/>
          <p:cNvSpPr>
            <a:spLocks noGrp="1"/>
          </p:cNvSpPr>
          <p:nvPr>
            <p:ph sz="quarter" idx="13"/>
          </p:nvPr>
        </p:nvSpPr>
        <p:spPr/>
        <p:txBody>
          <a:bodyPr/>
          <a:lstStyle/>
          <a:p>
            <a:pPr marL="228600" lvl="1">
              <a:spcBef>
                <a:spcPts val="1000"/>
              </a:spcBef>
            </a:pPr>
            <a:r>
              <a:rPr lang="en-US" dirty="0" smtClean="0"/>
              <a:t>Georgia Computes! research showed:</a:t>
            </a:r>
          </a:p>
          <a:p>
            <a:pPr marL="228600" lvl="1">
              <a:spcBef>
                <a:spcPts val="1000"/>
              </a:spcBef>
            </a:pPr>
            <a:r>
              <a:rPr lang="en-US" dirty="0" smtClean="0"/>
              <a:t>For </a:t>
            </a:r>
            <a:r>
              <a:rPr lang="en-US" dirty="0"/>
              <a:t>underrepresented groups, encouragement mattered more than ability [satisfaction &amp; likelihood to pursue</a:t>
            </a:r>
            <a:r>
              <a:rPr lang="en-US" dirty="0" smtClean="0"/>
              <a:t>]</a:t>
            </a:r>
          </a:p>
          <a:p>
            <a:pPr marL="228600" lvl="1">
              <a:spcBef>
                <a:spcPts val="1000"/>
              </a:spcBef>
            </a:pPr>
            <a:r>
              <a:rPr lang="en-US" dirty="0" smtClean="0"/>
              <a:t>Results indicate that improving outcomes … entails improving </a:t>
            </a:r>
          </a:p>
          <a:p>
            <a:pPr marL="685800" lvl="2">
              <a:spcBef>
                <a:spcPts val="1000"/>
              </a:spcBef>
            </a:pPr>
            <a:r>
              <a:rPr lang="en-US" dirty="0" smtClean="0"/>
              <a:t>affiliation with the computing community and </a:t>
            </a:r>
          </a:p>
          <a:p>
            <a:pPr marL="685800" lvl="2">
              <a:spcBef>
                <a:spcPts val="1000"/>
              </a:spcBef>
            </a:pPr>
            <a:r>
              <a:rPr lang="en-US" dirty="0" smtClean="0"/>
              <a:t>enhancing the relationship between activities and student interest </a:t>
            </a:r>
            <a:r>
              <a:rPr lang="en-US" sz="1400" dirty="0" smtClean="0"/>
              <a:t>[</a:t>
            </a:r>
            <a:r>
              <a:rPr lang="en-US" sz="1400" dirty="0" err="1" smtClean="0"/>
              <a:t>Guzdial</a:t>
            </a:r>
            <a:r>
              <a:rPr lang="en-US" sz="1400" dirty="0" smtClean="0"/>
              <a:t>, 2012]</a:t>
            </a:r>
            <a:endParaRPr lang="en-US" sz="1400" dirty="0"/>
          </a:p>
          <a:p>
            <a:endParaRPr lang="en-US" dirty="0" smtClean="0"/>
          </a:p>
          <a:p>
            <a:pPr lvl="1"/>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10</a:t>
            </a:fld>
            <a:endParaRPr lang="en-US" dirty="0"/>
          </a:p>
        </p:txBody>
      </p:sp>
    </p:spTree>
    <p:extLst>
      <p:ext uri="{BB962C8B-B14F-4D97-AF65-F5344CB8AC3E}">
        <p14:creationId xmlns:p14="http://schemas.microsoft.com/office/powerpoint/2010/main" val="1066883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GC Middle School Workshops</a:t>
            </a:r>
            <a:endParaRPr lang="en-US" dirty="0"/>
          </a:p>
        </p:txBody>
      </p:sp>
      <p:sp>
        <p:nvSpPr>
          <p:cNvPr id="3" name="Content Placeholder 2"/>
          <p:cNvSpPr>
            <a:spLocks noGrp="1"/>
          </p:cNvSpPr>
          <p:nvPr>
            <p:ph sz="quarter" idx="13"/>
          </p:nvPr>
        </p:nvSpPr>
        <p:spPr/>
        <p:txBody>
          <a:bodyPr>
            <a:normAutofit lnSpcReduction="10000"/>
          </a:bodyPr>
          <a:lstStyle/>
          <a:p>
            <a:pPr marL="228600" lvl="1">
              <a:spcBef>
                <a:spcPts val="1000"/>
              </a:spcBef>
            </a:pPr>
            <a:r>
              <a:rPr lang="en-US" dirty="0" smtClean="0"/>
              <a:t>On college campus, $30/session (3 hrs) </a:t>
            </a:r>
          </a:p>
          <a:p>
            <a:pPr marL="228600" lvl="1">
              <a:spcBef>
                <a:spcPts val="1000"/>
              </a:spcBef>
            </a:pPr>
            <a:r>
              <a:rPr lang="en-US" dirty="0" smtClean="0"/>
              <a:t>Taught by local business teachers “trying out” new CS tools</a:t>
            </a:r>
          </a:p>
          <a:p>
            <a:pPr marL="228600" lvl="1">
              <a:spcBef>
                <a:spcPts val="1000"/>
              </a:spcBef>
            </a:pPr>
            <a:r>
              <a:rPr lang="en-US" dirty="0" smtClean="0"/>
              <a:t>2000 students in K12 outreach activities 2006-2012</a:t>
            </a:r>
          </a:p>
          <a:p>
            <a:r>
              <a:rPr lang="en-US" sz="2800" dirty="0" smtClean="0"/>
              <a:t>GA Computes </a:t>
            </a:r>
            <a:r>
              <a:rPr lang="en-US" sz="2800" dirty="0"/>
              <a:t>activities had little </a:t>
            </a:r>
            <a:r>
              <a:rPr lang="en-US" sz="2800" dirty="0" smtClean="0"/>
              <a:t>impact </a:t>
            </a:r>
            <a:r>
              <a:rPr lang="en-US" sz="2800" dirty="0"/>
              <a:t>at the middle school </a:t>
            </a:r>
            <a:r>
              <a:rPr lang="en-US" sz="2800" dirty="0" smtClean="0"/>
              <a:t>level, </a:t>
            </a:r>
          </a:p>
          <a:p>
            <a:pPr lvl="1"/>
            <a:r>
              <a:rPr lang="en-US" sz="2400" dirty="0" smtClean="0"/>
              <a:t>Only 1% participated in Boys &amp; Girls club workshops</a:t>
            </a:r>
          </a:p>
          <a:p>
            <a:pPr lvl="1"/>
            <a:r>
              <a:rPr lang="en-US" sz="2400" dirty="0" smtClean="0"/>
              <a:t>Only 1% participated in Girl Scouts workshops</a:t>
            </a:r>
          </a:p>
        </p:txBody>
      </p:sp>
      <p:sp>
        <p:nvSpPr>
          <p:cNvPr id="4" name="Slide Number Placeholder 3"/>
          <p:cNvSpPr>
            <a:spLocks noGrp="1"/>
          </p:cNvSpPr>
          <p:nvPr>
            <p:ph type="sldNum" sz="quarter" idx="12"/>
          </p:nvPr>
        </p:nvSpPr>
        <p:spPr/>
        <p:txBody>
          <a:bodyPr/>
          <a:lstStyle/>
          <a:p>
            <a:fld id="{6D22F896-40B5-4ADD-8801-0D06FADFA095}" type="slidenum">
              <a:rPr lang="en-US" smtClean="0"/>
              <a:pPr/>
              <a:t>11</a:t>
            </a:fld>
            <a:endParaRPr lang="en-US" dirty="0"/>
          </a:p>
        </p:txBody>
      </p:sp>
    </p:spTree>
    <p:extLst>
      <p:ext uri="{BB962C8B-B14F-4D97-AF65-F5344CB8AC3E}">
        <p14:creationId xmlns:p14="http://schemas.microsoft.com/office/powerpoint/2010/main" val="7880821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SPARCS: Oct 2007</a:t>
            </a:r>
            <a:endParaRPr lang="en-US" dirty="0"/>
          </a:p>
        </p:txBody>
      </p:sp>
      <p:sp>
        <p:nvSpPr>
          <p:cNvPr id="3" name="Content Placeholder 2"/>
          <p:cNvSpPr>
            <a:spLocks noGrp="1"/>
          </p:cNvSpPr>
          <p:nvPr>
            <p:ph sz="quarter" idx="13"/>
          </p:nvPr>
        </p:nvSpPr>
        <p:spPr/>
        <p:txBody>
          <a:bodyPr>
            <a:normAutofit fontScale="92500" lnSpcReduction="10000"/>
          </a:bodyPr>
          <a:lstStyle/>
          <a:p>
            <a:r>
              <a:rPr lang="en-US" altLang="en-US" dirty="0" smtClean="0"/>
              <a:t>Students in Programming, Robotics, &amp; Computer Science</a:t>
            </a:r>
            <a:endParaRPr lang="en-US" dirty="0" smtClean="0"/>
          </a:p>
          <a:p>
            <a:r>
              <a:rPr lang="en-US" dirty="0" smtClean="0"/>
              <a:t>Goals:</a:t>
            </a:r>
          </a:p>
          <a:p>
            <a:pPr lvl="1"/>
            <a:r>
              <a:rPr lang="en-US" dirty="0" smtClean="0"/>
              <a:t>Raise </a:t>
            </a:r>
            <a:r>
              <a:rPr lang="en-US" dirty="0" smtClean="0">
                <a:solidFill>
                  <a:schemeClr val="accent1"/>
                </a:solidFill>
              </a:rPr>
              <a:t>awareness of </a:t>
            </a:r>
            <a:r>
              <a:rPr lang="en-US" dirty="0" smtClean="0"/>
              <a:t>and </a:t>
            </a:r>
            <a:r>
              <a:rPr lang="en-US" dirty="0" smtClean="0">
                <a:solidFill>
                  <a:srgbClr val="B80E0F"/>
                </a:solidFill>
              </a:rPr>
              <a:t>interest in </a:t>
            </a:r>
            <a:r>
              <a:rPr lang="en-US" dirty="0" smtClean="0"/>
              <a:t>computer science</a:t>
            </a:r>
          </a:p>
          <a:p>
            <a:pPr lvl="1"/>
            <a:r>
              <a:rPr lang="en-US" dirty="0" smtClean="0"/>
              <a:t>Increase number of students taking CS courses in HS</a:t>
            </a:r>
          </a:p>
          <a:p>
            <a:r>
              <a:rPr lang="en-US" dirty="0" smtClean="0"/>
              <a:t>By:</a:t>
            </a:r>
          </a:p>
          <a:p>
            <a:pPr lvl="1"/>
            <a:r>
              <a:rPr lang="en-US" dirty="0" smtClean="0"/>
              <a:t>FREE Hands-on computing program @ </a:t>
            </a:r>
            <a:r>
              <a:rPr lang="en-US" altLang="en-US" dirty="0" smtClean="0">
                <a:solidFill>
                  <a:schemeClr val="accent1"/>
                </a:solidFill>
              </a:rPr>
              <a:t>Middle Schools</a:t>
            </a:r>
          </a:p>
          <a:p>
            <a:pPr lvl="1"/>
            <a:r>
              <a:rPr lang="en-US" altLang="en-US" dirty="0" smtClean="0"/>
              <a:t>Taught by </a:t>
            </a:r>
            <a:r>
              <a:rPr lang="en-US" altLang="en-US" dirty="0" smtClean="0">
                <a:solidFill>
                  <a:schemeClr val="accent1"/>
                </a:solidFill>
              </a:rPr>
              <a:t>passionate STARS </a:t>
            </a:r>
            <a:r>
              <a:rPr lang="en-US" altLang="en-US" dirty="0" smtClean="0"/>
              <a:t>computing majors (role models)</a:t>
            </a:r>
          </a:p>
        </p:txBody>
      </p:sp>
      <p:sp>
        <p:nvSpPr>
          <p:cNvPr id="4" name="Slide Number Placeholder 3"/>
          <p:cNvSpPr>
            <a:spLocks noGrp="1"/>
          </p:cNvSpPr>
          <p:nvPr>
            <p:ph type="sldNum" sz="quarter" idx="12"/>
          </p:nvPr>
        </p:nvSpPr>
        <p:spPr/>
        <p:txBody>
          <a:bodyPr/>
          <a:lstStyle/>
          <a:p>
            <a:fld id="{6D22F896-40B5-4ADD-8801-0D06FADFA095}" type="slidenum">
              <a:rPr lang="en-US" smtClean="0"/>
              <a:pPr/>
              <a:t>12</a:t>
            </a:fld>
            <a:endParaRPr lang="en-US" dirty="0"/>
          </a:p>
        </p:txBody>
      </p:sp>
    </p:spTree>
    <p:extLst>
      <p:ext uri="{BB962C8B-B14F-4D97-AF65-F5344CB8AC3E}">
        <p14:creationId xmlns:p14="http://schemas.microsoft.com/office/powerpoint/2010/main" val="23302133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sz="quarter" idx="13"/>
          </p:nvPr>
        </p:nvSpPr>
        <p:spPr/>
        <p:txBody>
          <a:bodyPr>
            <a:normAutofit fontScale="92500" lnSpcReduction="10000"/>
          </a:bodyPr>
          <a:lstStyle/>
          <a:p>
            <a:pPr marL="514350" indent="-514350">
              <a:buFont typeface="+mj-lt"/>
              <a:buAutoNum type="arabicPeriod"/>
            </a:pPr>
            <a:r>
              <a:rPr lang="en-US" dirty="0"/>
              <a:t>Students are more interested in learning about (or through) current or familiar </a:t>
            </a:r>
            <a:r>
              <a:rPr lang="en-US" dirty="0" smtClean="0"/>
              <a:t>technologies</a:t>
            </a:r>
          </a:p>
          <a:p>
            <a:pPr marL="514350" indent="-514350">
              <a:buFont typeface="+mj-lt"/>
              <a:buAutoNum type="arabicPeriod"/>
            </a:pPr>
            <a:r>
              <a:rPr lang="en-US" dirty="0" smtClean="0"/>
              <a:t>Students </a:t>
            </a:r>
            <a:r>
              <a:rPr lang="en-US" dirty="0"/>
              <a:t>who feel confident in their abilities are more likely to persist in an activity </a:t>
            </a:r>
          </a:p>
          <a:p>
            <a:pPr marL="514350" indent="-514350">
              <a:buFont typeface="+mj-lt"/>
              <a:buAutoNum type="arabicPeriod"/>
            </a:pPr>
            <a:r>
              <a:rPr lang="en-US" dirty="0" smtClean="0"/>
              <a:t>The </a:t>
            </a:r>
            <a:r>
              <a:rPr lang="en-US" dirty="0"/>
              <a:t>changes made over the years to improve the program will result in an overall increasing enjoyment level, while showing decreasing attrition </a:t>
            </a:r>
            <a:r>
              <a:rPr lang="en-US" dirty="0" smtClean="0"/>
              <a:t>rates</a:t>
            </a:r>
          </a:p>
          <a:p>
            <a:pPr marL="0" indent="0">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13</a:t>
            </a:fld>
            <a:endParaRPr lang="en-US" dirty="0"/>
          </a:p>
        </p:txBody>
      </p:sp>
    </p:spTree>
    <p:extLst>
      <p:ext uri="{BB962C8B-B14F-4D97-AF65-F5344CB8AC3E}">
        <p14:creationId xmlns:p14="http://schemas.microsoft.com/office/powerpoint/2010/main" val="19594248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3"/>
          <p:cNvPicPr>
            <a:picLocks noChangeAspect="1"/>
          </p:cNvPicPr>
          <p:nvPr/>
        </p:nvPicPr>
        <p:blipFill>
          <a:blip r:embed="rId3">
            <a:extLst>
              <a:ext uri="{28A0092B-C50C-407E-A947-70E740481C1C}">
                <a14:useLocalDpi xmlns:a14="http://schemas.microsoft.com/office/drawing/2010/main" val="0"/>
              </a:ext>
            </a:extLst>
          </a:blip>
          <a:srcRect l="6070" t="398" r="10211" b="17554"/>
          <a:stretch>
            <a:fillRect/>
          </a:stretch>
        </p:blipFill>
        <p:spPr bwMode="auto">
          <a:xfrm>
            <a:off x="6149870" y="1924152"/>
            <a:ext cx="5190632" cy="3123658"/>
          </a:xfrm>
          <a:prstGeom prst="rect">
            <a:avLst/>
          </a:prstGeom>
          <a:noFill/>
          <a:ln>
            <a:noFill/>
          </a:ln>
        </p:spPr>
      </p:pic>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ea typeface="+mj-ea"/>
                <a:cs typeface="+mj-cs"/>
              </a:rPr>
              <a:t>About Us</a:t>
            </a:r>
          </a:p>
        </p:txBody>
      </p:sp>
      <p:sp>
        <p:nvSpPr>
          <p:cNvPr id="3" name="Content Placeholder 2"/>
          <p:cNvSpPr>
            <a:spLocks noGrp="1"/>
          </p:cNvSpPr>
          <p:nvPr>
            <p:ph sz="quarter" idx="13"/>
          </p:nvPr>
        </p:nvSpPr>
        <p:spPr>
          <a:xfrm>
            <a:off x="538761" y="1498067"/>
            <a:ext cx="5767539" cy="3841019"/>
          </a:xfrm>
          <a:prstGeom prst="rect">
            <a:avLst/>
          </a:prstGeom>
          <a:noFill/>
          <a:extLst>
            <a:ext uri="{FAA26D3D-D897-4be2-8F04-BA451C77F1D7}">
              <ma14:placeholderFlag xmlns:ma14="http://schemas.microsoft.com/office/mac/drawingml/2011/main" val="1"/>
            </a:ext>
          </a:extLst>
        </p:spPr>
        <p:txBody>
          <a:bodyPr>
            <a:noAutofit/>
          </a:bodyPr>
          <a:lstStyle/>
          <a:p>
            <a:pPr eaLnBrk="1" hangingPunct="1"/>
            <a:r>
              <a:rPr lang="en-US" altLang="en-US" sz="2000" dirty="0" smtClean="0"/>
              <a:t>As part of STARS, 4-5 college students in teams develop and deliver outreach curriculum</a:t>
            </a:r>
          </a:p>
          <a:p>
            <a:pPr eaLnBrk="1" hangingPunct="1"/>
            <a:r>
              <a:rPr lang="en-US" altLang="en-US" sz="2000" dirty="0" smtClean="0"/>
              <a:t>6 Locations:</a:t>
            </a:r>
          </a:p>
          <a:p>
            <a:pPr lvl="1" eaLnBrk="1" hangingPunct="1"/>
            <a:r>
              <a:rPr lang="en-US" altLang="en-US" sz="1800" dirty="0" smtClean="0"/>
              <a:t>Magnet Middle School – CCMMS (now 3 grade levels)</a:t>
            </a:r>
          </a:p>
          <a:p>
            <a:pPr lvl="1" eaLnBrk="1" hangingPunct="1"/>
            <a:r>
              <a:rPr lang="en-US" altLang="en-US" sz="1800" dirty="0" smtClean="0"/>
              <a:t>All Boys Academy – DNS lower SES</a:t>
            </a:r>
          </a:p>
          <a:p>
            <a:pPr lvl="1" eaLnBrk="1" hangingPunct="1"/>
            <a:r>
              <a:rPr lang="en-US" altLang="en-US" sz="1800" dirty="0" smtClean="0"/>
              <a:t>The Academics – Math &amp; Science Education Network @ UNC Charlotte &amp; NCSU</a:t>
            </a:r>
          </a:p>
          <a:p>
            <a:pPr lvl="1" eaLnBrk="1" hangingPunct="1"/>
            <a:r>
              <a:rPr lang="en-US" altLang="en-US" sz="1800" dirty="0" smtClean="0"/>
              <a:t>The Disadvantaged – MMS, MLK MS</a:t>
            </a:r>
          </a:p>
        </p:txBody>
      </p:sp>
      <p:sp>
        <p:nvSpPr>
          <p:cNvPr id="4" name="Slide Number Placeholder 3"/>
          <p:cNvSpPr>
            <a:spLocks noGrp="1"/>
          </p:cNvSpPr>
          <p:nvPr>
            <p:ph type="sldNum" sz="quarter" idx="12"/>
          </p:nvPr>
        </p:nvSpPr>
        <p:spPr/>
        <p:txBody>
          <a:bodyPr/>
          <a:lstStyle/>
          <a:p>
            <a:fld id="{6D22F896-40B5-4ADD-8801-0D06FADFA095}" type="slidenum">
              <a:rPr lang="en-US" smtClean="0"/>
              <a:pPr/>
              <a:t>14</a:t>
            </a:fld>
            <a:endParaRPr lang="en-US" dirty="0"/>
          </a:p>
        </p:txBody>
      </p:sp>
      <p:pic>
        <p:nvPicPr>
          <p:cNvPr id="14341" name="Picture 5" descr="STARSLogo.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13133" y="545387"/>
            <a:ext cx="12922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descr="nsf.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90988" y="676972"/>
            <a:ext cx="980132" cy="99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27094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3" descr="IMG_0319.JPG"/>
          <p:cNvPicPr>
            <a:picLocks noChangeAspect="1"/>
          </p:cNvPicPr>
          <p:nvPr/>
        </p:nvPicPr>
        <p:blipFill>
          <a:blip r:embed="rId3">
            <a:extLst>
              <a:ext uri="{28A0092B-C50C-407E-A947-70E740481C1C}">
                <a14:useLocalDpi xmlns:a14="http://schemas.microsoft.com/office/drawing/2010/main" val="0"/>
              </a:ext>
            </a:extLst>
          </a:blip>
          <a:srcRect t="6802" b="2666"/>
          <a:stretch>
            <a:fillRect/>
          </a:stretch>
        </p:blipFill>
        <p:spPr bwMode="auto">
          <a:xfrm>
            <a:off x="6209052" y="1714889"/>
            <a:ext cx="5234077" cy="3380032"/>
          </a:xfrm>
          <a:prstGeom prst="rect">
            <a:avLst/>
          </a:prstGeom>
          <a:noFill/>
          <a:ln>
            <a:noFill/>
          </a:ln>
          <a:extLst>
            <a:ext uri="{909E8E84-426E-40dd-AFC4-6F175D3DCCD1}">
              <a14:hiddenFill xmlns:a14="http://schemas.microsoft.com/office/drawing/2010/main">
                <a:solidFill>
                  <a:srgbClr val="FFFFFF">
                    <a:alpha val="23137"/>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ea typeface="+mj-ea"/>
                <a:cs typeface="+mj-cs"/>
              </a:rPr>
              <a:t>Sessions	</a:t>
            </a:r>
          </a:p>
        </p:txBody>
      </p:sp>
      <p:sp>
        <p:nvSpPr>
          <p:cNvPr id="3" name="Content Placeholder 2"/>
          <p:cNvSpPr>
            <a:spLocks noGrp="1"/>
          </p:cNvSpPr>
          <p:nvPr>
            <p:ph sz="quarter" idx="13"/>
          </p:nvPr>
        </p:nvSpPr>
        <p:spPr>
          <a:xfrm>
            <a:off x="685801" y="1422078"/>
            <a:ext cx="5511958" cy="3952507"/>
          </a:xfrm>
          <a:prstGeom prst="rect">
            <a:avLst/>
          </a:prstGeom>
          <a:noFill/>
          <a:extLst>
            <a:ext uri="{FAA26D3D-D897-4be2-8F04-BA451C77F1D7}">
              <ma14:placeholderFlag xmlns:ma14="http://schemas.microsoft.com/office/mac/drawingml/2011/main" val="1"/>
            </a:ext>
          </a:extLst>
        </p:spPr>
        <p:txBody>
          <a:bodyPr>
            <a:normAutofit fontScale="70000" lnSpcReduction="20000"/>
          </a:bodyPr>
          <a:lstStyle/>
          <a:p>
            <a:pPr eaLnBrk="1" hangingPunct="1">
              <a:defRPr/>
            </a:pPr>
            <a:r>
              <a:rPr lang="en-US" dirty="0" smtClean="0">
                <a:ea typeface="+mn-ea"/>
              </a:rPr>
              <a:t>One </a:t>
            </a:r>
            <a:r>
              <a:rPr lang="en-US" dirty="0">
                <a:ea typeface="+mn-ea"/>
              </a:rPr>
              <a:t>Saturday a </a:t>
            </a:r>
            <a:r>
              <a:rPr lang="en-US" dirty="0" smtClean="0">
                <a:ea typeface="+mn-ea"/>
              </a:rPr>
              <a:t>Month</a:t>
            </a:r>
          </a:p>
          <a:p>
            <a:pPr lvl="1" eaLnBrk="1" hangingPunct="1">
              <a:defRPr/>
            </a:pPr>
            <a:r>
              <a:rPr lang="en-US" dirty="0" smtClean="0">
                <a:ea typeface="+mn-ea"/>
              </a:rPr>
              <a:t>4.5 hour sessions</a:t>
            </a:r>
          </a:p>
          <a:p>
            <a:pPr lvl="1" eaLnBrk="1" hangingPunct="1">
              <a:defRPr/>
            </a:pPr>
            <a:r>
              <a:rPr lang="en-US" dirty="0" smtClean="0">
                <a:ea typeface="+mn-ea"/>
              </a:rPr>
              <a:t>Each session is a new topic</a:t>
            </a:r>
          </a:p>
          <a:p>
            <a:pPr lvl="1" eaLnBrk="1" hangingPunct="1">
              <a:defRPr/>
            </a:pPr>
            <a:r>
              <a:rPr lang="en-US" dirty="0" smtClean="0">
                <a:ea typeface="+mn-ea"/>
              </a:rPr>
              <a:t>Easier fit for schedules</a:t>
            </a:r>
            <a:endParaRPr lang="en-US" dirty="0">
              <a:ea typeface="+mn-ea"/>
            </a:endParaRPr>
          </a:p>
          <a:p>
            <a:pPr eaLnBrk="1" hangingPunct="1">
              <a:defRPr/>
            </a:pPr>
            <a:r>
              <a:rPr lang="en-US" dirty="0" smtClean="0">
                <a:ea typeface="+mn-ea"/>
              </a:rPr>
              <a:t>One Day a Week</a:t>
            </a:r>
          </a:p>
          <a:p>
            <a:pPr lvl="1" eaLnBrk="1" hangingPunct="1">
              <a:defRPr/>
            </a:pPr>
            <a:r>
              <a:rPr lang="en-US" dirty="0" smtClean="0">
                <a:ea typeface="+mn-ea"/>
              </a:rPr>
              <a:t>1.25 hour sessions</a:t>
            </a:r>
          </a:p>
          <a:p>
            <a:pPr lvl="1" eaLnBrk="1" hangingPunct="1">
              <a:defRPr/>
            </a:pPr>
            <a:r>
              <a:rPr lang="en-US" dirty="0" smtClean="0">
                <a:ea typeface="+mn-ea"/>
              </a:rPr>
              <a:t>Topics split into 3 week groupings</a:t>
            </a:r>
          </a:p>
          <a:p>
            <a:pPr lvl="1" eaLnBrk="1" hangingPunct="1">
              <a:defRPr/>
            </a:pPr>
            <a:r>
              <a:rPr lang="en-US" dirty="0" smtClean="0">
                <a:ea typeface="+mn-ea"/>
              </a:rPr>
              <a:t>Fits after school program, but participants might not make every session in a series</a:t>
            </a:r>
          </a:p>
        </p:txBody>
      </p:sp>
      <p:sp>
        <p:nvSpPr>
          <p:cNvPr id="4" name="Slide Number Placeholder 3"/>
          <p:cNvSpPr>
            <a:spLocks noGrp="1"/>
          </p:cNvSpPr>
          <p:nvPr>
            <p:ph type="sldNum" sz="quarter" idx="12"/>
          </p:nvPr>
        </p:nvSpPr>
        <p:spPr/>
        <p:txBody>
          <a:bodyPr/>
          <a:lstStyle/>
          <a:p>
            <a:fld id="{6D22F896-40B5-4ADD-8801-0D06FADFA095}" type="slidenum">
              <a:rPr lang="en-US" smtClean="0"/>
              <a:pPr/>
              <a:t>15</a:t>
            </a:fld>
            <a:endParaRPr lang="en-US" dirty="0"/>
          </a:p>
        </p:txBody>
      </p:sp>
    </p:spTree>
    <p:extLst>
      <p:ext uri="{BB962C8B-B14F-4D97-AF65-F5344CB8AC3E}">
        <p14:creationId xmlns:p14="http://schemas.microsoft.com/office/powerpoint/2010/main" val="42622327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fontScale="90000"/>
          </a:bodyPr>
          <a:lstStyle/>
          <a:p>
            <a:pPr eaLnBrk="1" hangingPunct="1">
              <a:defRPr/>
            </a:pPr>
            <a:r>
              <a:rPr lang="en-US" dirty="0" smtClean="0">
                <a:ea typeface="+mj-ea"/>
                <a:cs typeface="+mj-cs"/>
              </a:rPr>
              <a:t>Sample Lesson Plan: Web design</a:t>
            </a:r>
          </a:p>
        </p:txBody>
      </p:sp>
      <p:sp>
        <p:nvSpPr>
          <p:cNvPr id="3" name="Content Placeholder 2"/>
          <p:cNvSpPr>
            <a:spLocks noGrp="1"/>
          </p:cNvSpPr>
          <p:nvPr>
            <p:ph sz="quarter" idx="13"/>
          </p:nvPr>
        </p:nvSpPr>
        <p:spPr>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fontScale="92500" lnSpcReduction="10000"/>
          </a:bodyPr>
          <a:lstStyle/>
          <a:p>
            <a:pPr eaLnBrk="1" hangingPunct="1"/>
            <a:r>
              <a:rPr lang="en-US" altLang="en-US" sz="2400" dirty="0"/>
              <a:t>Opener – Arrival &amp; Pre-surveys (30 </a:t>
            </a:r>
            <a:r>
              <a:rPr lang="en-US" altLang="en-US" sz="2400" dirty="0" err="1"/>
              <a:t>mins</a:t>
            </a:r>
            <a:r>
              <a:rPr lang="en-US" altLang="en-US" sz="2400" dirty="0"/>
              <a:t>)</a:t>
            </a:r>
          </a:p>
          <a:p>
            <a:pPr eaLnBrk="1" hangingPunct="1"/>
            <a:r>
              <a:rPr lang="en-US" altLang="en-US" sz="2400" dirty="0"/>
              <a:t>Lesson (Slides) – Introduction to Web Design (20 </a:t>
            </a:r>
            <a:r>
              <a:rPr lang="en-US" altLang="en-US" sz="2400" dirty="0" err="1"/>
              <a:t>mins</a:t>
            </a:r>
            <a:r>
              <a:rPr lang="en-US" altLang="en-US" sz="2400" dirty="0"/>
              <a:t>)</a:t>
            </a:r>
          </a:p>
          <a:p>
            <a:pPr eaLnBrk="1" hangingPunct="1"/>
            <a:r>
              <a:rPr lang="en-US" altLang="en-US" sz="2400" dirty="0"/>
              <a:t>Tutorial – Basic Webpage Walkthrough (60 </a:t>
            </a:r>
            <a:r>
              <a:rPr lang="en-US" altLang="en-US" sz="2400" dirty="0" err="1"/>
              <a:t>mins</a:t>
            </a:r>
            <a:r>
              <a:rPr lang="en-US" altLang="en-US" sz="2400" dirty="0"/>
              <a:t>)</a:t>
            </a:r>
          </a:p>
          <a:p>
            <a:pPr eaLnBrk="1" hangingPunct="1"/>
            <a:r>
              <a:rPr lang="en-US" altLang="en-US" sz="2400" dirty="0"/>
              <a:t>Gym – HTML Tag (30 </a:t>
            </a:r>
            <a:r>
              <a:rPr lang="en-US" altLang="en-US" sz="2400" dirty="0" err="1"/>
              <a:t>mins</a:t>
            </a:r>
            <a:r>
              <a:rPr lang="en-US" altLang="en-US" sz="2400" dirty="0"/>
              <a:t>)</a:t>
            </a:r>
          </a:p>
          <a:p>
            <a:pPr eaLnBrk="1" hangingPunct="1"/>
            <a:r>
              <a:rPr lang="en-US" altLang="en-US" sz="2400" dirty="0"/>
              <a:t>Lunch (</a:t>
            </a:r>
            <a:r>
              <a:rPr lang="en-US" altLang="en-US" sz="2400" i="1" dirty="0"/>
              <a:t>until leaders recover</a:t>
            </a:r>
            <a:r>
              <a:rPr lang="en-US" altLang="en-US" sz="2400" dirty="0"/>
              <a:t>, 30-45 </a:t>
            </a:r>
            <a:r>
              <a:rPr lang="en-US" altLang="en-US" sz="2400" dirty="0" err="1"/>
              <a:t>mins</a:t>
            </a:r>
            <a:r>
              <a:rPr lang="en-US" altLang="en-US" sz="2400" dirty="0"/>
              <a:t>)</a:t>
            </a:r>
          </a:p>
          <a:p>
            <a:pPr eaLnBrk="1" hangingPunct="1"/>
            <a:r>
              <a:rPr lang="en-US" altLang="en-US" sz="2400" dirty="0"/>
              <a:t>Challenge – Website Design Competition (90 </a:t>
            </a:r>
            <a:r>
              <a:rPr lang="en-US" altLang="en-US" sz="2400" dirty="0" err="1"/>
              <a:t>mins</a:t>
            </a:r>
            <a:r>
              <a:rPr lang="en-US" altLang="en-US" sz="2400" dirty="0"/>
              <a:t>)</a:t>
            </a:r>
          </a:p>
          <a:p>
            <a:pPr eaLnBrk="1" hangingPunct="1"/>
            <a:r>
              <a:rPr lang="en-US" altLang="en-US" sz="2400" dirty="0"/>
              <a:t>Play Testing/ Demos (15 </a:t>
            </a:r>
            <a:r>
              <a:rPr lang="en-US" altLang="en-US" sz="2400" dirty="0" err="1"/>
              <a:t>mins</a:t>
            </a:r>
            <a:r>
              <a:rPr lang="en-US" altLang="en-US" sz="2400" dirty="0"/>
              <a:t>)</a:t>
            </a:r>
          </a:p>
          <a:p>
            <a:pPr eaLnBrk="1" hangingPunct="1"/>
            <a:r>
              <a:rPr lang="en-US" altLang="en-US" sz="2400" dirty="0"/>
              <a:t>Closing – Post-surveys (10 </a:t>
            </a:r>
            <a:r>
              <a:rPr lang="en-US" altLang="en-US" sz="2400" dirty="0" err="1"/>
              <a:t>mins</a:t>
            </a:r>
            <a:r>
              <a:rPr lang="en-US" altLang="en-US" sz="2400" dirty="0" smtClean="0"/>
              <a:t>)</a:t>
            </a:r>
            <a:endParaRPr lang="en-US" altLang="en-US" sz="2400"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16</a:t>
            </a:fld>
            <a:endParaRPr lang="en-US" dirty="0"/>
          </a:p>
        </p:txBody>
      </p:sp>
      <p:sp>
        <p:nvSpPr>
          <p:cNvPr id="4" name="TextBox 3"/>
          <p:cNvSpPr txBox="1"/>
          <p:nvPr/>
        </p:nvSpPr>
        <p:spPr>
          <a:xfrm>
            <a:off x="8269146" y="4994087"/>
            <a:ext cx="2057400" cy="3698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dirty="0"/>
              <a:t>10:00am-3:00pm</a:t>
            </a:r>
          </a:p>
        </p:txBody>
      </p:sp>
    </p:spTree>
    <p:extLst>
      <p:ext uri="{BB962C8B-B14F-4D97-AF65-F5344CB8AC3E}">
        <p14:creationId xmlns:p14="http://schemas.microsoft.com/office/powerpoint/2010/main" val="228320181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Non-Formal Learning</a:t>
            </a:r>
            <a:endParaRPr lang="en-US" dirty="0"/>
          </a:p>
        </p:txBody>
      </p:sp>
      <p:sp>
        <p:nvSpPr>
          <p:cNvPr id="3" name="Content Placeholder 2"/>
          <p:cNvSpPr>
            <a:spLocks noGrp="1"/>
          </p:cNvSpPr>
          <p:nvPr>
            <p:ph sz="quarter" idx="13"/>
          </p:nvPr>
        </p:nvSpPr>
        <p:spPr/>
        <p:txBody>
          <a:bodyPr>
            <a:normAutofit/>
          </a:bodyPr>
          <a:lstStyle/>
          <a:p>
            <a:r>
              <a:rPr lang="en-US" dirty="0" smtClean="0"/>
              <a:t>Used </a:t>
            </a:r>
            <a:r>
              <a:rPr lang="en-US" dirty="0"/>
              <a:t>most often to describe organized learning outside of the formal education </a:t>
            </a:r>
            <a:r>
              <a:rPr lang="en-US" dirty="0" smtClean="0"/>
              <a:t>system</a:t>
            </a:r>
          </a:p>
          <a:p>
            <a:r>
              <a:rPr lang="en-US" dirty="0"/>
              <a:t>O</a:t>
            </a:r>
            <a:r>
              <a:rPr lang="en-US" dirty="0" smtClean="0"/>
              <a:t>fferings </a:t>
            </a:r>
            <a:r>
              <a:rPr lang="en-US" dirty="0"/>
              <a:t>tend to be short-term, voluntary, and have few if any </a:t>
            </a:r>
            <a:r>
              <a:rPr lang="en-US" dirty="0" smtClean="0"/>
              <a:t>prerequisites</a:t>
            </a:r>
          </a:p>
          <a:p>
            <a:r>
              <a:rPr lang="en-US" dirty="0"/>
              <a:t>T</a:t>
            </a:r>
            <a:r>
              <a:rPr lang="en-US" dirty="0" smtClean="0"/>
              <a:t>ypically </a:t>
            </a:r>
            <a:r>
              <a:rPr lang="en-US" dirty="0"/>
              <a:t>have a curriculum and often a </a:t>
            </a:r>
            <a:r>
              <a:rPr lang="en-US" dirty="0" smtClean="0"/>
              <a:t>facilitator</a:t>
            </a:r>
            <a:r>
              <a:rPr lang="en-US" sz="2600" dirty="0" smtClean="0"/>
              <a:t> [Merriam, 2007]</a:t>
            </a:r>
          </a:p>
          <a:p>
            <a:pPr marL="0" indent="0">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17</a:t>
            </a:fld>
            <a:endParaRPr lang="en-US" dirty="0"/>
          </a:p>
        </p:txBody>
      </p:sp>
    </p:spTree>
    <p:extLst>
      <p:ext uri="{BB962C8B-B14F-4D97-AF65-F5344CB8AC3E}">
        <p14:creationId xmlns:p14="http://schemas.microsoft.com/office/powerpoint/2010/main" val="4132140619"/>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Non-Formal Learning</a:t>
            </a:r>
            <a:endParaRPr lang="en-US" dirty="0"/>
          </a:p>
        </p:txBody>
      </p:sp>
      <p:sp>
        <p:nvSpPr>
          <p:cNvPr id="3" name="Content Placeholder 2"/>
          <p:cNvSpPr>
            <a:spLocks noGrp="1"/>
          </p:cNvSpPr>
          <p:nvPr>
            <p:ph sz="quarter" idx="13"/>
          </p:nvPr>
        </p:nvSpPr>
        <p:spPr/>
        <p:txBody>
          <a:bodyPr>
            <a:normAutofit fontScale="92500"/>
          </a:bodyPr>
          <a:lstStyle/>
          <a:p>
            <a:r>
              <a:rPr lang="en-US" dirty="0"/>
              <a:t>R</a:t>
            </a:r>
            <a:r>
              <a:rPr lang="en-US" dirty="0" smtClean="0"/>
              <a:t>esearch </a:t>
            </a:r>
            <a:r>
              <a:rPr lang="en-US" dirty="0"/>
              <a:t>rooted in constructivist, constructionist, </a:t>
            </a:r>
            <a:r>
              <a:rPr lang="en-US" dirty="0" smtClean="0"/>
              <a:t>and culturally </a:t>
            </a:r>
            <a:r>
              <a:rPr lang="en-US" dirty="0"/>
              <a:t>relevant learning theories has long emphasized </a:t>
            </a:r>
            <a:endParaRPr lang="en-US" dirty="0" smtClean="0"/>
          </a:p>
          <a:p>
            <a:pPr lvl="1"/>
            <a:r>
              <a:rPr lang="en-US" dirty="0"/>
              <a:t>I</a:t>
            </a:r>
            <a:r>
              <a:rPr lang="en-US" dirty="0" smtClean="0"/>
              <a:t>mportance </a:t>
            </a:r>
            <a:r>
              <a:rPr lang="en-US" dirty="0"/>
              <a:t>of </a:t>
            </a:r>
            <a:r>
              <a:rPr lang="en-US" dirty="0" smtClean="0"/>
              <a:t>connecting instruction </a:t>
            </a:r>
            <a:r>
              <a:rPr lang="en-US" dirty="0"/>
              <a:t>to students’ interest and prior knowledge </a:t>
            </a:r>
            <a:endParaRPr lang="en-US" dirty="0" smtClean="0"/>
          </a:p>
          <a:p>
            <a:pPr lvl="1"/>
            <a:r>
              <a:rPr lang="en-US" dirty="0"/>
              <a:t>U</a:t>
            </a:r>
            <a:r>
              <a:rPr lang="en-US" dirty="0" smtClean="0"/>
              <a:t>sing </a:t>
            </a:r>
            <a:r>
              <a:rPr lang="en-US" dirty="0"/>
              <a:t>active and </a:t>
            </a:r>
            <a:r>
              <a:rPr lang="en-US" dirty="0" smtClean="0"/>
              <a:t>collaborative learning </a:t>
            </a:r>
            <a:r>
              <a:rPr lang="en-US" dirty="0"/>
              <a:t>pedagogies </a:t>
            </a:r>
            <a:endParaRPr lang="en-US" dirty="0" smtClean="0"/>
          </a:p>
          <a:p>
            <a:pPr lvl="1"/>
            <a:r>
              <a:rPr lang="en-US" dirty="0" smtClean="0"/>
              <a:t>[e.g</a:t>
            </a:r>
            <a:r>
              <a:rPr lang="en-US" dirty="0"/>
              <a:t>.,</a:t>
            </a:r>
            <a:r>
              <a:rPr lang="en-US" dirty="0" err="1"/>
              <a:t>Vygotzky</a:t>
            </a:r>
            <a:r>
              <a:rPr lang="en-US" dirty="0"/>
              <a:t>, 1978; </a:t>
            </a:r>
            <a:r>
              <a:rPr lang="en-US" dirty="0" err="1"/>
              <a:t>Papert</a:t>
            </a:r>
            <a:r>
              <a:rPr lang="en-US" dirty="0"/>
              <a:t>, 1980; </a:t>
            </a:r>
            <a:r>
              <a:rPr lang="en-US" dirty="0" err="1"/>
              <a:t>Harel</a:t>
            </a:r>
            <a:r>
              <a:rPr lang="en-US" dirty="0"/>
              <a:t> &amp; </a:t>
            </a:r>
            <a:r>
              <a:rPr lang="en-US" dirty="0" err="1"/>
              <a:t>Papert</a:t>
            </a:r>
            <a:r>
              <a:rPr lang="en-US" dirty="0"/>
              <a:t>, 1990; </a:t>
            </a:r>
            <a:r>
              <a:rPr lang="en-US" dirty="0" err="1"/>
              <a:t>Harlen</a:t>
            </a:r>
            <a:r>
              <a:rPr lang="en-US" dirty="0"/>
              <a:t>, </a:t>
            </a:r>
            <a:r>
              <a:rPr lang="en-US" dirty="0" smtClean="0"/>
              <a:t>1998]. </a:t>
            </a:r>
          </a:p>
        </p:txBody>
      </p:sp>
      <p:sp>
        <p:nvSpPr>
          <p:cNvPr id="4" name="Slide Number Placeholder 3"/>
          <p:cNvSpPr>
            <a:spLocks noGrp="1"/>
          </p:cNvSpPr>
          <p:nvPr>
            <p:ph type="sldNum" sz="quarter" idx="12"/>
          </p:nvPr>
        </p:nvSpPr>
        <p:spPr/>
        <p:txBody>
          <a:bodyPr/>
          <a:lstStyle/>
          <a:p>
            <a:fld id="{6D22F896-40B5-4ADD-8801-0D06FADFA095}" type="slidenum">
              <a:rPr lang="en-US" smtClean="0"/>
              <a:pPr/>
              <a:t>18</a:t>
            </a:fld>
            <a:endParaRPr lang="en-US" dirty="0"/>
          </a:p>
        </p:txBody>
      </p:sp>
    </p:spTree>
    <p:extLst>
      <p:ext uri="{BB962C8B-B14F-4D97-AF65-F5344CB8AC3E}">
        <p14:creationId xmlns:p14="http://schemas.microsoft.com/office/powerpoint/2010/main" val="92207680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a:defRPr/>
            </a:pPr>
            <a:r>
              <a:rPr lang="en-US" dirty="0" smtClean="0"/>
              <a:t>Beginnings, 2007</a:t>
            </a:r>
            <a:endParaRPr lang="en-US" dirty="0" smtClean="0">
              <a:ea typeface="+mj-ea"/>
              <a:cs typeface="+mj-cs"/>
            </a:endParaRPr>
          </a:p>
        </p:txBody>
      </p:sp>
      <p:sp>
        <p:nvSpPr>
          <p:cNvPr id="5123" name="Rectangle 3"/>
          <p:cNvSpPr>
            <a:spLocks noGrp="1" noChangeArrowheads="1"/>
          </p:cNvSpPr>
          <p:nvPr>
            <p:ph sz="quarter" idx="13"/>
          </p:nvPr>
        </p:nvSpPr>
        <p:spPr>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a:bodyPr>
          <a:lstStyle/>
          <a:p>
            <a:pPr eaLnBrk="1" hangingPunct="1">
              <a:defRPr/>
            </a:pPr>
            <a:r>
              <a:rPr lang="en-US" dirty="0" smtClean="0">
                <a:ea typeface="+mn-ea"/>
                <a:cs typeface="+mn-cs"/>
              </a:rPr>
              <a:t>We started with 13 students @ CCMMS</a:t>
            </a:r>
          </a:p>
          <a:p>
            <a:pPr lvl="1" eaLnBrk="1" hangingPunct="1">
              <a:defRPr/>
            </a:pPr>
            <a:r>
              <a:rPr lang="en-US" dirty="0" smtClean="0">
                <a:ea typeface="+mn-ea"/>
                <a:cs typeface="+mn-cs"/>
              </a:rPr>
              <a:t>CS Unplugged, </a:t>
            </a:r>
          </a:p>
          <a:p>
            <a:pPr lvl="1" eaLnBrk="1" hangingPunct="1">
              <a:defRPr/>
            </a:pPr>
            <a:r>
              <a:rPr lang="en-US" dirty="0" smtClean="0">
                <a:ea typeface="+mn-ea"/>
                <a:cs typeface="+mn-cs"/>
              </a:rPr>
              <a:t>2 Alice sessions, &amp;</a:t>
            </a:r>
          </a:p>
          <a:p>
            <a:pPr lvl="1" eaLnBrk="1" hangingPunct="1">
              <a:defRPr/>
            </a:pPr>
            <a:r>
              <a:rPr lang="en-US" dirty="0" smtClean="0">
                <a:ea typeface="+mn-ea"/>
                <a:cs typeface="+mn-cs"/>
              </a:rPr>
              <a:t>2 Lego </a:t>
            </a:r>
            <a:r>
              <a:rPr lang="en-US" dirty="0" err="1" smtClean="0">
                <a:ea typeface="+mn-ea"/>
                <a:cs typeface="+mn-cs"/>
              </a:rPr>
              <a:t>Mindstorm</a:t>
            </a:r>
            <a:r>
              <a:rPr lang="en-US" dirty="0" smtClean="0">
                <a:ea typeface="+mn-ea"/>
                <a:cs typeface="+mn-cs"/>
              </a:rPr>
              <a:t> Robots sessions</a:t>
            </a:r>
          </a:p>
          <a:p>
            <a:pPr lvl="1" eaLnBrk="1" hangingPunct="1">
              <a:defRPr/>
            </a:pPr>
            <a:r>
              <a:rPr lang="en-US" dirty="0" smtClean="0">
                <a:cs typeface="+mn-cs"/>
              </a:rPr>
              <a:t>Field Trip to Science Center</a:t>
            </a:r>
            <a:endParaRPr lang="en-US" dirty="0" smtClean="0">
              <a:ea typeface="+mn-ea"/>
              <a:cs typeface="+mn-cs"/>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pPr/>
              <a:t>19</a:t>
            </a:fld>
            <a:endParaRPr lang="en-US" dirty="0"/>
          </a:p>
        </p:txBody>
      </p:sp>
      <p:pic>
        <p:nvPicPr>
          <p:cNvPr id="7" name="Picture 2" descr="SDC1039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2041" y="3032310"/>
            <a:ext cx="33782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444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3"/>
          </p:nvPr>
        </p:nvSpPr>
        <p:spPr/>
        <p:txBody>
          <a:bodyPr>
            <a:normAutofit/>
          </a:bodyPr>
          <a:lstStyle/>
          <a:p>
            <a:r>
              <a:rPr lang="en-US" dirty="0" smtClean="0"/>
              <a:t>Motivation: Broadening Participation</a:t>
            </a:r>
          </a:p>
          <a:p>
            <a:r>
              <a:rPr lang="en-US" dirty="0" smtClean="0"/>
              <a:t>SPARCS: CS Saturday Program</a:t>
            </a:r>
          </a:p>
          <a:p>
            <a:r>
              <a:rPr lang="en-US" dirty="0" smtClean="0"/>
              <a:t>Related research</a:t>
            </a:r>
          </a:p>
          <a:p>
            <a:r>
              <a:rPr lang="en-US" dirty="0" smtClean="0"/>
              <a:t>Evolution of Curriculum</a:t>
            </a:r>
          </a:p>
          <a:p>
            <a:r>
              <a:rPr lang="en-US" dirty="0" smtClean="0"/>
              <a:t>Results: SPARCS kids take HS computing</a:t>
            </a:r>
          </a:p>
          <a:p>
            <a:endParaRPr lang="en-US" dirty="0" smtClean="0"/>
          </a:p>
        </p:txBody>
      </p:sp>
      <p:sp>
        <p:nvSpPr>
          <p:cNvPr id="4" name="Slide Number Placeholder 3"/>
          <p:cNvSpPr>
            <a:spLocks noGrp="1"/>
          </p:cNvSpPr>
          <p:nvPr>
            <p:ph type="sldNum" sz="quarter" idx="12"/>
          </p:nvPr>
        </p:nvSpPr>
        <p:spPr/>
        <p:txBody>
          <a:bodyPr/>
          <a:lstStyle/>
          <a:p>
            <a:fld id="{6D22F896-40B5-4ADD-8801-0D06FADFA095}" type="slidenum">
              <a:rPr lang="en-US" smtClean="0"/>
              <a:pPr/>
              <a:t>2</a:t>
            </a:fld>
            <a:endParaRPr lang="en-US"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0" b="100000" l="0" r="99714">
                        <a14:foregroundMark x1="8571" y1="11151" x2="8571" y2="11151"/>
                      </a14:backgroundRemoval>
                    </a14:imgEffect>
                  </a14:imgLayer>
                </a14:imgProps>
              </a:ext>
            </a:extLst>
          </a:blip>
          <a:stretch>
            <a:fillRect/>
          </a:stretch>
        </p:blipFill>
        <p:spPr>
          <a:xfrm>
            <a:off x="8890757" y="3777735"/>
            <a:ext cx="2282401" cy="1812879"/>
          </a:xfrm>
          <a:prstGeom prst="rect">
            <a:avLst/>
          </a:prstGeom>
        </p:spPr>
      </p:pic>
    </p:spTree>
    <p:extLst>
      <p:ext uri="{BB962C8B-B14F-4D97-AF65-F5344CB8AC3E}">
        <p14:creationId xmlns:p14="http://schemas.microsoft.com/office/powerpoint/2010/main" val="18609675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 Unplugged</a:t>
            </a:r>
            <a:endParaRPr lang="en-US" dirty="0"/>
          </a:p>
        </p:txBody>
      </p:sp>
      <p:sp>
        <p:nvSpPr>
          <p:cNvPr id="3" name="Content Placeholder 2"/>
          <p:cNvSpPr>
            <a:spLocks noGrp="1"/>
          </p:cNvSpPr>
          <p:nvPr>
            <p:ph sz="quarter" idx="13"/>
          </p:nvPr>
        </p:nvSpPr>
        <p:spPr/>
        <p:txBody>
          <a:bodyPr>
            <a:normAutofit/>
          </a:bodyPr>
          <a:lstStyle/>
          <a:p>
            <a:r>
              <a:rPr lang="en-US" dirty="0" smtClean="0"/>
              <a:t>A collection of free learning activities that teach Computer Science through puzzles, physical activities, and games</a:t>
            </a:r>
          </a:p>
          <a:p>
            <a:r>
              <a:rPr lang="en-US" dirty="0" smtClean="0"/>
              <a:t>Our Topics: Programming Languages, Binary Numbers, Sorting Algorithms, Artificial Intelligence, Finite State Automata</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20</a:t>
            </a:fld>
            <a:endParaRPr lang="en-US" dirty="0"/>
          </a:p>
        </p:txBody>
      </p:sp>
      <p:pic>
        <p:nvPicPr>
          <p:cNvPr id="9" name="Picture 8"/>
          <p:cNvPicPr>
            <a:picLocks noChangeAspect="1"/>
          </p:cNvPicPr>
          <p:nvPr/>
        </p:nvPicPr>
        <p:blipFill rotWithShape="1">
          <a:blip r:embed="rId2"/>
          <a:srcRect l="5760" r="4199"/>
          <a:stretch/>
        </p:blipFill>
        <p:spPr>
          <a:xfrm>
            <a:off x="7068810" y="5005069"/>
            <a:ext cx="1454466" cy="628186"/>
          </a:xfrm>
          <a:prstGeom prst="rect">
            <a:avLst/>
          </a:prstGeom>
        </p:spPr>
      </p:pic>
      <p:pic>
        <p:nvPicPr>
          <p:cNvPr id="10" name="Picture 9"/>
          <p:cNvPicPr>
            <a:picLocks noChangeAspect="1"/>
          </p:cNvPicPr>
          <p:nvPr/>
        </p:nvPicPr>
        <p:blipFill rotWithShape="1">
          <a:blip r:embed="rId3">
            <a:clrChange>
              <a:clrFrom>
                <a:srgbClr val="FFFFFF"/>
              </a:clrFrom>
              <a:clrTo>
                <a:srgbClr val="FFFFFF">
                  <a:alpha val="0"/>
                </a:srgbClr>
              </a:clrTo>
            </a:clrChange>
          </a:blip>
          <a:srcRect t="15910" b="16048"/>
          <a:stretch/>
        </p:blipFill>
        <p:spPr>
          <a:xfrm>
            <a:off x="10137842" y="4494078"/>
            <a:ext cx="1595570" cy="1085680"/>
          </a:xfrm>
          <a:prstGeom prst="rect">
            <a:avLst/>
          </a:prstGeom>
        </p:spPr>
      </p:pic>
      <p:pic>
        <p:nvPicPr>
          <p:cNvPr id="12" name="Picture 11"/>
          <p:cNvPicPr>
            <a:picLocks noChangeAspect="1"/>
          </p:cNvPicPr>
          <p:nvPr/>
        </p:nvPicPr>
        <p:blipFill>
          <a:blip r:embed="rId4"/>
          <a:stretch>
            <a:fillRect/>
          </a:stretch>
        </p:blipFill>
        <p:spPr>
          <a:xfrm>
            <a:off x="8577724" y="4541769"/>
            <a:ext cx="1375416" cy="990299"/>
          </a:xfrm>
          <a:prstGeom prst="rect">
            <a:avLst/>
          </a:prstGeom>
        </p:spPr>
      </p:pic>
    </p:spTree>
    <p:extLst>
      <p:ext uri="{BB962C8B-B14F-4D97-AF65-F5344CB8AC3E}">
        <p14:creationId xmlns:p14="http://schemas.microsoft.com/office/powerpoint/2010/main" val="16346956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 Unplugged Example</a:t>
            </a:r>
            <a:endParaRPr lang="en-US" dirty="0"/>
          </a:p>
        </p:txBody>
      </p:sp>
      <p:sp>
        <p:nvSpPr>
          <p:cNvPr id="3" name="Content Placeholder 2"/>
          <p:cNvSpPr>
            <a:spLocks noGrp="1"/>
          </p:cNvSpPr>
          <p:nvPr>
            <p:ph sz="quarter" idx="13"/>
          </p:nvPr>
        </p:nvSpPr>
        <p:spPr>
          <a:xfrm>
            <a:off x="685800" y="1422079"/>
            <a:ext cx="4242015" cy="955290"/>
          </a:xfrm>
        </p:spPr>
        <p:txBody>
          <a:bodyPr/>
          <a:lstStyle/>
          <a:p>
            <a:r>
              <a:rPr lang="en-US" dirty="0" smtClean="0"/>
              <a:t>Sorting Networks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21</a:t>
            </a:fld>
            <a:endParaRPr lang="en-US" dirty="0"/>
          </a:p>
        </p:txBody>
      </p:sp>
      <p:pic>
        <p:nvPicPr>
          <p:cNvPr id="6" name="Picture 5"/>
          <p:cNvPicPr>
            <a:picLocks noChangeAspect="1"/>
          </p:cNvPicPr>
          <p:nvPr/>
        </p:nvPicPr>
        <p:blipFill>
          <a:blip r:embed="rId3"/>
          <a:stretch>
            <a:fillRect/>
          </a:stretch>
        </p:blipFill>
        <p:spPr>
          <a:xfrm>
            <a:off x="6173413" y="1487211"/>
            <a:ext cx="5505728" cy="3660724"/>
          </a:xfrm>
          <a:prstGeom prst="rect">
            <a:avLst/>
          </a:prstGeom>
        </p:spPr>
      </p:pic>
      <p:pic>
        <p:nvPicPr>
          <p:cNvPr id="9" name="Picture 8" descr="Screen Shot 2014-10-14 at 8.32.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11" y="2442500"/>
            <a:ext cx="5010506" cy="2703036"/>
          </a:xfrm>
          <a:prstGeom prst="rect">
            <a:avLst/>
          </a:prstGeom>
        </p:spPr>
      </p:pic>
    </p:spTree>
    <p:extLst>
      <p:ext uri="{BB962C8B-B14F-4D97-AF65-F5344CB8AC3E}">
        <p14:creationId xmlns:p14="http://schemas.microsoft.com/office/powerpoint/2010/main" val="5574047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Time Alice</a:t>
            </a:r>
            <a:endParaRPr lang="en-US" dirty="0"/>
          </a:p>
        </p:txBody>
      </p:sp>
      <p:sp>
        <p:nvSpPr>
          <p:cNvPr id="3" name="Content Placeholder 2"/>
          <p:cNvSpPr>
            <a:spLocks noGrp="1"/>
          </p:cNvSpPr>
          <p:nvPr>
            <p:ph sz="quarter" idx="13"/>
          </p:nvPr>
        </p:nvSpPr>
        <p:spPr>
          <a:xfrm>
            <a:off x="685801" y="1422078"/>
            <a:ext cx="5121206" cy="3952507"/>
          </a:xfrm>
        </p:spPr>
        <p:txBody>
          <a:bodyPr>
            <a:normAutofit fontScale="92500" lnSpcReduction="10000"/>
          </a:bodyPr>
          <a:lstStyle/>
          <a:p>
            <a:r>
              <a:rPr lang="en-US" dirty="0" smtClean="0"/>
              <a:t>3D programming environment to create animations &amp; video</a:t>
            </a:r>
          </a:p>
          <a:p>
            <a:r>
              <a:rPr lang="en-US" dirty="0" smtClean="0"/>
              <a:t>Drag and drop tiles</a:t>
            </a:r>
          </a:p>
          <a:p>
            <a:r>
              <a:rPr lang="en-US" dirty="0" smtClean="0"/>
              <a:t>Lessons: Engineering Design Cycle, Object Oriented Programming</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22</a:t>
            </a:fld>
            <a:endParaRPr lang="en-US" dirty="0"/>
          </a:p>
        </p:txBody>
      </p:sp>
      <p:pic>
        <p:nvPicPr>
          <p:cNvPr id="5" name="Picture 4"/>
          <p:cNvPicPr>
            <a:picLocks noChangeAspect="1"/>
          </p:cNvPicPr>
          <p:nvPr/>
        </p:nvPicPr>
        <p:blipFill>
          <a:blip r:embed="rId2"/>
          <a:stretch>
            <a:fillRect/>
          </a:stretch>
        </p:blipFill>
        <p:spPr>
          <a:xfrm>
            <a:off x="5839569" y="1250271"/>
            <a:ext cx="5556625" cy="4500462"/>
          </a:xfrm>
          <a:prstGeom prst="rect">
            <a:avLst/>
          </a:prstGeom>
        </p:spPr>
      </p:pic>
      <p:pic>
        <p:nvPicPr>
          <p:cNvPr id="6" name="Picture 5"/>
          <p:cNvPicPr>
            <a:picLocks noChangeAspect="1"/>
          </p:cNvPicPr>
          <p:nvPr/>
        </p:nvPicPr>
        <p:blipFill rotWithShape="1">
          <a:blip r:embed="rId3">
            <a:clrChange>
              <a:clrFrom>
                <a:srgbClr val="FFFFFF"/>
              </a:clrFrom>
              <a:clrTo>
                <a:srgbClr val="FFFFFF">
                  <a:alpha val="0"/>
                </a:srgbClr>
              </a:clrTo>
            </a:clrChange>
          </a:blip>
          <a:srcRect t="15910" b="16048"/>
          <a:stretch/>
        </p:blipFill>
        <p:spPr>
          <a:xfrm>
            <a:off x="9801361" y="108432"/>
            <a:ext cx="1595570" cy="1085680"/>
          </a:xfrm>
          <a:prstGeom prst="rect">
            <a:avLst/>
          </a:prstGeom>
        </p:spPr>
      </p:pic>
    </p:spTree>
    <p:extLst>
      <p:ext uri="{BB962C8B-B14F-4D97-AF65-F5344CB8AC3E}">
        <p14:creationId xmlns:p14="http://schemas.microsoft.com/office/powerpoint/2010/main" val="205143633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Alice Lesson Overview</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dirty="0" smtClean="0"/>
              <a:t>Lesson Topics: Intro to Object-Oriented Programming, Intro to Alice environment</a:t>
            </a:r>
          </a:p>
          <a:p>
            <a:r>
              <a:rPr lang="en-US" dirty="0" smtClean="0"/>
              <a:t>Learning Outcomes: </a:t>
            </a:r>
          </a:p>
          <a:p>
            <a:pPr lvl="1"/>
            <a:r>
              <a:rPr lang="en-US" dirty="0" smtClean="0"/>
              <a:t>Students are comfortable working with Alice</a:t>
            </a:r>
          </a:p>
          <a:p>
            <a:pPr lvl="1"/>
            <a:r>
              <a:rPr lang="en-US" dirty="0" smtClean="0"/>
              <a:t>Students know how to create program plans</a:t>
            </a:r>
          </a:p>
          <a:p>
            <a:pPr lvl="1"/>
            <a:r>
              <a:rPr lang="en-US" dirty="0" smtClean="0"/>
              <a:t>Students can describe the parts of a program and why they are important</a:t>
            </a:r>
          </a:p>
          <a:p>
            <a:pPr lvl="1"/>
            <a:r>
              <a:rPr lang="en-US" dirty="0" smtClean="0"/>
              <a:t>Students can define: method, function, object, and attribute</a:t>
            </a:r>
          </a:p>
        </p:txBody>
      </p:sp>
      <p:sp>
        <p:nvSpPr>
          <p:cNvPr id="4" name="Slide Number Placeholder 3"/>
          <p:cNvSpPr>
            <a:spLocks noGrp="1"/>
          </p:cNvSpPr>
          <p:nvPr>
            <p:ph type="sldNum" sz="quarter" idx="12"/>
          </p:nvPr>
        </p:nvSpPr>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214777361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a:t>
            </a:r>
            <a:endParaRPr lang="en-US" dirty="0"/>
          </a:p>
        </p:txBody>
      </p:sp>
      <p:sp>
        <p:nvSpPr>
          <p:cNvPr id="3" name="Content Placeholder 2"/>
          <p:cNvSpPr>
            <a:spLocks noGrp="1"/>
          </p:cNvSpPr>
          <p:nvPr>
            <p:ph sz="quarter" idx="13"/>
          </p:nvPr>
        </p:nvSpPr>
        <p:spPr/>
        <p:txBody>
          <a:bodyPr/>
          <a:lstStyle/>
          <a:p>
            <a:r>
              <a:rPr lang="en-US" dirty="0" smtClean="0"/>
              <a:t>Extends upon the last session where students learned basic concepts about how a computer “thinks”</a:t>
            </a:r>
          </a:p>
          <a:p>
            <a:r>
              <a:rPr lang="en-US" dirty="0" smtClean="0"/>
              <a:t>Students should understand what kind of instructions they need to give </a:t>
            </a:r>
          </a:p>
          <a:p>
            <a:r>
              <a:rPr lang="en-US" dirty="0" smtClean="0"/>
              <a:t>Sets up for the next session, where they learn more advanced programming techniques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24</a:t>
            </a:fld>
            <a:endParaRPr lang="en-US" dirty="0"/>
          </a:p>
        </p:txBody>
      </p:sp>
    </p:spTree>
    <p:extLst>
      <p:ext uri="{BB962C8B-B14F-4D97-AF65-F5344CB8AC3E}">
        <p14:creationId xmlns:p14="http://schemas.microsoft.com/office/powerpoint/2010/main" val="23296617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3" name="Content Placeholder 2"/>
          <p:cNvSpPr>
            <a:spLocks noGrp="1"/>
          </p:cNvSpPr>
          <p:nvPr>
            <p:ph sz="quarter" idx="13"/>
          </p:nvPr>
        </p:nvSpPr>
        <p:spPr/>
        <p:txBody>
          <a:bodyPr>
            <a:normAutofit fontScale="77500" lnSpcReduction="20000"/>
          </a:bodyPr>
          <a:lstStyle/>
          <a:p>
            <a:pPr marL="0" indent="0">
              <a:buNone/>
            </a:pPr>
            <a:r>
              <a:rPr lang="en-US" dirty="0">
                <a:solidFill>
                  <a:srgbClr val="000000"/>
                </a:solidFill>
              </a:rPr>
              <a:t>10:00-10:30: 	Wait for kids / </a:t>
            </a:r>
            <a:r>
              <a:rPr lang="en-US" dirty="0" smtClean="0">
                <a:solidFill>
                  <a:srgbClr val="000000"/>
                </a:solidFill>
              </a:rPr>
              <a:t>pre-surveys</a:t>
            </a:r>
            <a:endParaRPr lang="en-US" dirty="0">
              <a:solidFill>
                <a:srgbClr val="000000"/>
              </a:solidFill>
            </a:endParaRPr>
          </a:p>
          <a:p>
            <a:pPr marL="0" indent="0">
              <a:buNone/>
            </a:pPr>
            <a:r>
              <a:rPr lang="en-US" dirty="0">
                <a:solidFill>
                  <a:srgbClr val="000000"/>
                </a:solidFill>
              </a:rPr>
              <a:t>10:30-11:15: 	</a:t>
            </a:r>
            <a:r>
              <a:rPr lang="en-US" dirty="0" smtClean="0">
                <a:solidFill>
                  <a:srgbClr val="000000"/>
                </a:solidFill>
              </a:rPr>
              <a:t> 	Alice </a:t>
            </a:r>
            <a:r>
              <a:rPr lang="en-US" dirty="0">
                <a:solidFill>
                  <a:srgbClr val="000000"/>
                </a:solidFill>
              </a:rPr>
              <a:t>tutorials (provided with Alice)</a:t>
            </a:r>
          </a:p>
          <a:p>
            <a:pPr marL="0" indent="0">
              <a:buNone/>
            </a:pPr>
            <a:r>
              <a:rPr lang="en-US" dirty="0">
                <a:solidFill>
                  <a:srgbClr val="000000"/>
                </a:solidFill>
              </a:rPr>
              <a:t>11:15-11:45:	</a:t>
            </a:r>
            <a:r>
              <a:rPr lang="en-US" dirty="0" smtClean="0">
                <a:solidFill>
                  <a:srgbClr val="000000"/>
                </a:solidFill>
              </a:rPr>
              <a:t>	Snack</a:t>
            </a:r>
            <a:r>
              <a:rPr lang="en-US" dirty="0">
                <a:solidFill>
                  <a:srgbClr val="000000"/>
                </a:solidFill>
              </a:rPr>
              <a:t>, games in gym</a:t>
            </a:r>
          </a:p>
          <a:p>
            <a:pPr marL="0" indent="0">
              <a:buNone/>
            </a:pPr>
            <a:r>
              <a:rPr lang="en-US" dirty="0">
                <a:solidFill>
                  <a:srgbClr val="000000"/>
                </a:solidFill>
              </a:rPr>
              <a:t>11:45-12:45:	</a:t>
            </a:r>
            <a:r>
              <a:rPr lang="en-US" dirty="0" smtClean="0">
                <a:solidFill>
                  <a:srgbClr val="000000"/>
                </a:solidFill>
              </a:rPr>
              <a:t>	OO </a:t>
            </a:r>
            <a:r>
              <a:rPr lang="en-US" dirty="0">
                <a:solidFill>
                  <a:srgbClr val="000000"/>
                </a:solidFill>
              </a:rPr>
              <a:t>presentation – how to make a cat in Alice</a:t>
            </a:r>
          </a:p>
          <a:p>
            <a:pPr marL="0" indent="0">
              <a:buNone/>
            </a:pPr>
            <a:r>
              <a:rPr lang="en-US" dirty="0">
                <a:solidFill>
                  <a:srgbClr val="000000"/>
                </a:solidFill>
              </a:rPr>
              <a:t>12:45-1:30</a:t>
            </a:r>
            <a:r>
              <a:rPr lang="en-US" dirty="0" smtClean="0">
                <a:solidFill>
                  <a:srgbClr val="000000"/>
                </a:solidFill>
              </a:rPr>
              <a:t>: </a:t>
            </a:r>
            <a:r>
              <a:rPr lang="en-US" dirty="0">
                <a:solidFill>
                  <a:srgbClr val="000000"/>
                </a:solidFill>
              </a:rPr>
              <a:t>	</a:t>
            </a:r>
            <a:r>
              <a:rPr lang="en-US" dirty="0" smtClean="0">
                <a:solidFill>
                  <a:srgbClr val="000000"/>
                </a:solidFill>
              </a:rPr>
              <a:t>	Lunch </a:t>
            </a:r>
            <a:endParaRPr lang="en-US" dirty="0">
              <a:solidFill>
                <a:srgbClr val="000000"/>
              </a:solidFill>
            </a:endParaRPr>
          </a:p>
          <a:p>
            <a:pPr marL="0" indent="0">
              <a:buNone/>
            </a:pPr>
            <a:r>
              <a:rPr lang="en-US" dirty="0">
                <a:solidFill>
                  <a:srgbClr val="000000"/>
                </a:solidFill>
              </a:rPr>
              <a:t>1:30-2:30:	</a:t>
            </a:r>
            <a:r>
              <a:rPr lang="en-US" dirty="0" smtClean="0">
                <a:solidFill>
                  <a:srgbClr val="000000"/>
                </a:solidFill>
              </a:rPr>
              <a:t>	Steps </a:t>
            </a:r>
            <a:r>
              <a:rPr lang="en-US" dirty="0">
                <a:solidFill>
                  <a:srgbClr val="000000"/>
                </a:solidFill>
              </a:rPr>
              <a:t>for programming </a:t>
            </a:r>
            <a:r>
              <a:rPr lang="en-US" dirty="0" err="1" smtClean="0">
                <a:solidFill>
                  <a:srgbClr val="000000"/>
                </a:solidFill>
              </a:rPr>
              <a:t>ppt</a:t>
            </a:r>
            <a:r>
              <a:rPr lang="en-US" dirty="0" smtClean="0">
                <a:solidFill>
                  <a:srgbClr val="000000"/>
                </a:solidFill>
              </a:rPr>
              <a:t> /storyboard/implement</a:t>
            </a:r>
            <a:endParaRPr lang="en-US" dirty="0">
              <a:solidFill>
                <a:srgbClr val="000000"/>
              </a:solidFill>
            </a:endParaRPr>
          </a:p>
          <a:p>
            <a:pPr marL="0" indent="0">
              <a:buNone/>
            </a:pPr>
            <a:r>
              <a:rPr lang="en-US" dirty="0">
                <a:solidFill>
                  <a:srgbClr val="000000"/>
                </a:solidFill>
              </a:rPr>
              <a:t>2:30-3:00:	</a:t>
            </a:r>
            <a:r>
              <a:rPr lang="en-US" dirty="0" smtClean="0">
                <a:solidFill>
                  <a:srgbClr val="000000"/>
                </a:solidFill>
              </a:rPr>
              <a:t>	Post</a:t>
            </a:r>
            <a:r>
              <a:rPr lang="en-US" dirty="0">
                <a:solidFill>
                  <a:srgbClr val="000000"/>
                </a:solidFill>
              </a:rPr>
              <a:t>-surveys/wrap-up</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25</a:t>
            </a:fld>
            <a:endParaRPr lang="en-US" dirty="0"/>
          </a:p>
        </p:txBody>
      </p:sp>
    </p:spTree>
    <p:extLst>
      <p:ext uri="{BB962C8B-B14F-4D97-AF65-F5344CB8AC3E}">
        <p14:creationId xmlns:p14="http://schemas.microsoft.com/office/powerpoint/2010/main" val="11560657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Strategies and Procedures</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dirty="0" smtClean="0"/>
              <a:t>Focusing Activity/Ice Breaker</a:t>
            </a:r>
          </a:p>
          <a:p>
            <a:r>
              <a:rPr lang="en-US" dirty="0" smtClean="0"/>
              <a:t>Alice tutorials, as provided with the program</a:t>
            </a:r>
          </a:p>
          <a:p>
            <a:r>
              <a:rPr lang="en-US" dirty="0" smtClean="0"/>
              <a:t>Teach about the storyboard worksheet </a:t>
            </a:r>
          </a:p>
          <a:p>
            <a:pPr lvl="1"/>
            <a:r>
              <a:rPr lang="en-US" dirty="0" smtClean="0"/>
              <a:t>Students fill in worksheet (alien invasion)</a:t>
            </a:r>
          </a:p>
          <a:p>
            <a:r>
              <a:rPr lang="en-US" dirty="0" smtClean="0"/>
              <a:t>Teach objects, methods, attributes etc.</a:t>
            </a:r>
          </a:p>
          <a:p>
            <a:r>
              <a:rPr lang="en-US" dirty="0" smtClean="0"/>
              <a:t>Students create the program they develop on their storyboard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26</a:t>
            </a:fld>
            <a:endParaRPr lang="en-US" dirty="0"/>
          </a:p>
        </p:txBody>
      </p:sp>
      <p:pic>
        <p:nvPicPr>
          <p:cNvPr id="6" name="Picture 5" descr="Screen Shot 2014-10-16 at 2.24.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571" y="961366"/>
            <a:ext cx="2400583" cy="2997178"/>
          </a:xfrm>
          <a:prstGeom prst="rect">
            <a:avLst/>
          </a:prstGeom>
        </p:spPr>
      </p:pic>
      <p:pic>
        <p:nvPicPr>
          <p:cNvPr id="7" name="Picture 6" descr="Screen Shot 2014-10-16 at 2.24.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6302" y="1133608"/>
            <a:ext cx="2400583" cy="2997178"/>
          </a:xfrm>
          <a:prstGeom prst="rect">
            <a:avLst/>
          </a:prstGeom>
        </p:spPr>
      </p:pic>
      <p:pic>
        <p:nvPicPr>
          <p:cNvPr id="8" name="Picture 7" descr="Screen Shot 2014-10-16 at 2.24.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656" y="1286008"/>
            <a:ext cx="2400583" cy="2997178"/>
          </a:xfrm>
          <a:prstGeom prst="rect">
            <a:avLst/>
          </a:prstGeom>
        </p:spPr>
      </p:pic>
    </p:spTree>
    <p:extLst>
      <p:ext uri="{BB962C8B-B14F-4D97-AF65-F5344CB8AC3E}">
        <p14:creationId xmlns:p14="http://schemas.microsoft.com/office/powerpoint/2010/main" val="28368715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atin typeface="Trebuchet MS" charset="0"/>
              </a:rPr>
              <a:t>Example: The Cat Class</a:t>
            </a:r>
          </a:p>
        </p:txBody>
      </p:sp>
      <p:sp>
        <p:nvSpPr>
          <p:cNvPr id="5123" name="Content Placeholder 3"/>
          <p:cNvSpPr>
            <a:spLocks noGrp="1"/>
          </p:cNvSpPr>
          <p:nvPr>
            <p:ph sz="half" idx="4294967295"/>
          </p:nvPr>
        </p:nvSpPr>
        <p:spPr>
          <a:xfrm>
            <a:off x="609600" y="1600199"/>
            <a:ext cx="3478379" cy="4025097"/>
          </a:xfrm>
          <a:prstGeom prst="rect">
            <a:avLst/>
          </a:prstGeom>
        </p:spPr>
        <p:txBody>
          <a:bodyPr/>
          <a:lstStyle/>
          <a:p>
            <a:pPr eaLnBrk="1" hangingPunct="1"/>
            <a:r>
              <a:rPr lang="en-US" sz="2800" dirty="0">
                <a:latin typeface="Trebuchet MS" charset="0"/>
              </a:rPr>
              <a:t>What methods would a cat have?</a:t>
            </a:r>
          </a:p>
          <a:p>
            <a:pPr lvl="1" eaLnBrk="1" hangingPunct="1"/>
            <a:r>
              <a:rPr lang="en-US" sz="2400" dirty="0">
                <a:latin typeface="Trebuchet MS" charset="0"/>
              </a:rPr>
              <a:t>eat</a:t>
            </a:r>
          </a:p>
          <a:p>
            <a:pPr lvl="1" eaLnBrk="1" hangingPunct="1"/>
            <a:r>
              <a:rPr lang="en-US" sz="2400" dirty="0">
                <a:latin typeface="Trebuchet MS" charset="0"/>
              </a:rPr>
              <a:t>purr</a:t>
            </a:r>
          </a:p>
          <a:p>
            <a:pPr lvl="1" eaLnBrk="1" hangingPunct="1"/>
            <a:r>
              <a:rPr lang="en-US" sz="2400" dirty="0">
                <a:latin typeface="Trebuchet MS" charset="0"/>
              </a:rPr>
              <a:t>meow</a:t>
            </a:r>
          </a:p>
        </p:txBody>
      </p:sp>
      <p:sp>
        <p:nvSpPr>
          <p:cNvPr id="5124" name="Content Placeholder 4"/>
          <p:cNvSpPr>
            <a:spLocks noGrp="1"/>
          </p:cNvSpPr>
          <p:nvPr>
            <p:ph sz="half" idx="4294967295"/>
          </p:nvPr>
        </p:nvSpPr>
        <p:spPr>
          <a:xfrm>
            <a:off x="4381823" y="1689490"/>
            <a:ext cx="4310093" cy="3915964"/>
          </a:xfrm>
          <a:prstGeom prst="rect">
            <a:avLst/>
          </a:prstGeom>
        </p:spPr>
        <p:txBody>
          <a:bodyPr/>
          <a:lstStyle/>
          <a:p>
            <a:pPr eaLnBrk="1" hangingPunct="1"/>
            <a:r>
              <a:rPr lang="en-US" sz="2800" dirty="0">
                <a:latin typeface="Trebuchet MS" charset="0"/>
              </a:rPr>
              <a:t>What properties would a cat have?</a:t>
            </a:r>
          </a:p>
          <a:p>
            <a:pPr lvl="1" eaLnBrk="1" hangingPunct="1"/>
            <a:r>
              <a:rPr lang="en-US" sz="2400" dirty="0">
                <a:latin typeface="Trebuchet MS" charset="0"/>
              </a:rPr>
              <a:t>name</a:t>
            </a:r>
          </a:p>
          <a:p>
            <a:pPr lvl="1" eaLnBrk="1" hangingPunct="1"/>
            <a:r>
              <a:rPr lang="en-US" sz="2400" dirty="0">
                <a:latin typeface="Trebuchet MS" charset="0"/>
              </a:rPr>
              <a:t>color</a:t>
            </a:r>
          </a:p>
          <a:p>
            <a:pPr lvl="1" eaLnBrk="1" hangingPunct="1"/>
            <a:r>
              <a:rPr lang="en-US" sz="2400" dirty="0">
                <a:latin typeface="Trebuchet MS" charset="0"/>
              </a:rPr>
              <a:t>age</a:t>
            </a:r>
          </a:p>
        </p:txBody>
      </p:sp>
      <p:sp>
        <p:nvSpPr>
          <p:cNvPr id="6" name="Content Placeholder 3"/>
          <p:cNvSpPr txBox="1">
            <a:spLocks/>
          </p:cNvSpPr>
          <p:nvPr/>
        </p:nvSpPr>
        <p:spPr>
          <a:xfrm>
            <a:off x="1427567" y="4536313"/>
            <a:ext cx="5080000" cy="1219200"/>
          </a:xfrm>
          <a:prstGeom prst="rect">
            <a:avLst/>
          </a:prstGeom>
        </p:spPr>
        <p:txBody>
          <a:bodyPr>
            <a:normAutofit/>
          </a:bodyPr>
          <a:lstStyle/>
          <a:p>
            <a:pPr marL="342900" indent="-342900" algn="ctr" fontAlgn="auto">
              <a:spcBef>
                <a:spcPct val="20000"/>
              </a:spcBef>
              <a:spcAft>
                <a:spcPts val="0"/>
              </a:spcAft>
              <a:defRPr/>
            </a:pPr>
            <a:r>
              <a:rPr lang="en-US" sz="2800" dirty="0">
                <a:latin typeface="Trebuchet MS" pitchFamily="34" charset="0"/>
                <a:ea typeface="+mn-ea"/>
                <a:cs typeface="+mn-cs"/>
              </a:rPr>
              <a:t>These methods and properties define the Cat class.</a:t>
            </a:r>
          </a:p>
        </p:txBody>
      </p:sp>
      <p:pic>
        <p:nvPicPr>
          <p:cNvPr id="512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5568" y="3185794"/>
            <a:ext cx="3435969"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8052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dirty="0">
                <a:latin typeface="Trebuchet MS" charset="0"/>
              </a:rPr>
              <a:t>Objects in </a:t>
            </a:r>
            <a:r>
              <a:rPr lang="en-US" dirty="0" smtClean="0">
                <a:latin typeface="Trebuchet MS" charset="0"/>
              </a:rPr>
              <a:t>Alice</a:t>
            </a:r>
            <a:endParaRPr lang="en-US" dirty="0">
              <a:latin typeface="Trebuchet MS" charset="0"/>
            </a:endParaRPr>
          </a:p>
        </p:txBody>
      </p:sp>
      <p:sp>
        <p:nvSpPr>
          <p:cNvPr id="3" name="Content Placeholder 2"/>
          <p:cNvSpPr>
            <a:spLocks noGrp="1"/>
          </p:cNvSpPr>
          <p:nvPr>
            <p:ph sz="quarter" idx="13"/>
          </p:nvPr>
        </p:nvSpPr>
        <p:spPr>
          <a:xfrm>
            <a:off x="685801" y="1422078"/>
            <a:ext cx="7916816" cy="3952507"/>
          </a:xfrm>
          <a:prstGeom prst="rect">
            <a:avLst/>
          </a:prstGeom>
        </p:spPr>
        <p:txBody>
          <a:bodyPr rtlCol="0">
            <a:normAutofit fontScale="85000" lnSpcReduction="20000"/>
          </a:bodyPr>
          <a:lstStyle/>
          <a:p>
            <a:pPr eaLnBrk="1" fontAlgn="auto" hangingPunct="1">
              <a:spcAft>
                <a:spcPts val="0"/>
              </a:spcAft>
              <a:buFont typeface="Arial" pitchFamily="34" charset="0"/>
              <a:buChar char="•"/>
              <a:defRPr/>
            </a:pPr>
            <a:r>
              <a:rPr lang="en-US" dirty="0" smtClean="0">
                <a:ea typeface="+mn-ea"/>
              </a:rPr>
              <a:t>ALICE lists all scene objects in the upper left panel.</a:t>
            </a:r>
          </a:p>
          <a:p>
            <a:pPr eaLnBrk="1" fontAlgn="auto" hangingPunct="1">
              <a:spcAft>
                <a:spcPts val="0"/>
              </a:spcAft>
              <a:buFont typeface="Arial" pitchFamily="34" charset="0"/>
              <a:buChar char="•"/>
              <a:defRPr/>
            </a:pPr>
            <a:endParaRPr lang="en-US" dirty="0" smtClean="0">
              <a:ea typeface="+mn-ea"/>
            </a:endParaRPr>
          </a:p>
          <a:p>
            <a:pPr eaLnBrk="1" fontAlgn="auto" hangingPunct="1">
              <a:spcAft>
                <a:spcPts val="0"/>
              </a:spcAft>
              <a:buFont typeface="Arial" pitchFamily="34" charset="0"/>
              <a:buChar char="•"/>
              <a:defRPr/>
            </a:pPr>
            <a:r>
              <a:rPr lang="en-US" dirty="0" smtClean="0">
                <a:ea typeface="+mn-ea"/>
              </a:rPr>
              <a:t>ALICE lists all methods and properties of the selected object in the lower left panel.</a:t>
            </a:r>
          </a:p>
          <a:p>
            <a:pPr eaLnBrk="1" fontAlgn="auto" hangingPunct="1">
              <a:spcAft>
                <a:spcPts val="0"/>
              </a:spcAft>
              <a:buFont typeface="Arial" pitchFamily="34" charset="0"/>
              <a:buNone/>
              <a:defRPr/>
            </a:pPr>
            <a:endParaRPr lang="en-US" dirty="0" smtClean="0">
              <a:ea typeface="+mn-ea"/>
            </a:endParaRPr>
          </a:p>
          <a:p>
            <a:pPr eaLnBrk="1" fontAlgn="auto" hangingPunct="1">
              <a:spcAft>
                <a:spcPts val="0"/>
              </a:spcAft>
              <a:buFont typeface="Arial" pitchFamily="34" charset="0"/>
              <a:buChar char="•"/>
              <a:defRPr/>
            </a:pPr>
            <a:r>
              <a:rPr lang="en-US" dirty="0" smtClean="0">
                <a:ea typeface="+mn-ea"/>
              </a:rPr>
              <a:t>You can try methods by right-clicking on an </a:t>
            </a:r>
            <a:r>
              <a:rPr lang="en-US" dirty="0" smtClean="0">
                <a:solidFill>
                  <a:srgbClr val="000000"/>
                </a:solidFill>
                <a:ea typeface="+mn-ea"/>
              </a:rPr>
              <a:t>object in the scene or the object list.</a:t>
            </a:r>
          </a:p>
        </p:txBody>
      </p:sp>
      <p:pic>
        <p:nvPicPr>
          <p:cNvPr id="71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0400" y="342178"/>
            <a:ext cx="17272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224" y="3817220"/>
            <a:ext cx="2986617"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0400" y="2005879"/>
            <a:ext cx="1727200"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D22F896-40B5-4ADD-8801-0D06FADFA095}" type="slidenum">
              <a:rPr lang="en-US" smtClean="0"/>
              <a:pPr/>
              <a:t>28</a:t>
            </a:fld>
            <a:endParaRPr lang="en-US" dirty="0"/>
          </a:p>
        </p:txBody>
      </p:sp>
    </p:spTree>
    <p:extLst>
      <p:ext uri="{BB962C8B-B14F-4D97-AF65-F5344CB8AC3E}">
        <p14:creationId xmlns:p14="http://schemas.microsoft.com/office/powerpoint/2010/main" val="255344772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Alice </a:t>
            </a:r>
            <a:r>
              <a:rPr lang="en-US" dirty="0" smtClean="0"/>
              <a:t>2: </a:t>
            </a:r>
            <a:r>
              <a:rPr lang="en-US" dirty="0"/>
              <a:t>Programing </a:t>
            </a:r>
            <a:r>
              <a:rPr lang="en-US" dirty="0" smtClean="0"/>
              <a:t>Concepts</a:t>
            </a:r>
            <a:endParaRPr lang="en-US" dirty="0"/>
          </a:p>
        </p:txBody>
      </p:sp>
      <p:sp>
        <p:nvSpPr>
          <p:cNvPr id="3" name="Content Placeholder 2"/>
          <p:cNvSpPr>
            <a:spLocks noGrp="1"/>
          </p:cNvSpPr>
          <p:nvPr>
            <p:ph sz="quarter" idx="13"/>
          </p:nvPr>
        </p:nvSpPr>
        <p:spPr>
          <a:xfrm>
            <a:off x="665956" y="1233577"/>
            <a:ext cx="10394707" cy="4183376"/>
          </a:xfrm>
        </p:spPr>
        <p:txBody>
          <a:bodyPr>
            <a:noAutofit/>
          </a:bodyPr>
          <a:lstStyle/>
          <a:p>
            <a:pPr marL="0" indent="0">
              <a:buNone/>
            </a:pPr>
            <a:r>
              <a:rPr lang="en-US" sz="2000" dirty="0" smtClean="0"/>
              <a:t>10</a:t>
            </a:r>
            <a:r>
              <a:rPr lang="en-US" sz="2000" dirty="0"/>
              <a:t>:00-10:30 </a:t>
            </a:r>
            <a:r>
              <a:rPr lang="en-US" sz="2000" dirty="0" smtClean="0"/>
              <a:t>	Wait </a:t>
            </a:r>
            <a:r>
              <a:rPr lang="en-US" sz="2000" dirty="0"/>
              <a:t>for students to arrive/pre-</a:t>
            </a:r>
            <a:r>
              <a:rPr lang="en-US" sz="2000" dirty="0" smtClean="0"/>
              <a:t>surveys</a:t>
            </a:r>
            <a:endParaRPr lang="en-US" sz="2000" dirty="0"/>
          </a:p>
          <a:p>
            <a:pPr marL="0" indent="0">
              <a:buNone/>
            </a:pPr>
            <a:r>
              <a:rPr lang="en-US" sz="2000" dirty="0"/>
              <a:t>10:30-11:00 </a:t>
            </a:r>
            <a:r>
              <a:rPr lang="en-US" sz="2000" dirty="0" smtClean="0"/>
              <a:t>	Review Activity: Make </a:t>
            </a:r>
            <a:r>
              <a:rPr lang="en-US" sz="2000" dirty="0"/>
              <a:t>a person </a:t>
            </a:r>
            <a:r>
              <a:rPr lang="en-US" sz="2000" dirty="0" smtClean="0"/>
              <a:t>class. </a:t>
            </a:r>
          </a:p>
          <a:p>
            <a:pPr marL="0" indent="0">
              <a:buNone/>
            </a:pPr>
            <a:r>
              <a:rPr lang="en-US" sz="2000" dirty="0" smtClean="0"/>
              <a:t>11</a:t>
            </a:r>
            <a:r>
              <a:rPr lang="en-US" sz="2000" dirty="0"/>
              <a:t>:00-11:30 </a:t>
            </a:r>
            <a:r>
              <a:rPr lang="en-US" sz="2000" dirty="0" smtClean="0"/>
              <a:t>	Game </a:t>
            </a:r>
            <a:r>
              <a:rPr lang="en-US" sz="2000" dirty="0"/>
              <a:t>in Gym/Snack</a:t>
            </a:r>
          </a:p>
          <a:p>
            <a:pPr marL="0" indent="0">
              <a:buNone/>
            </a:pPr>
            <a:r>
              <a:rPr lang="en-US" sz="2000" dirty="0" smtClean="0"/>
              <a:t>11</a:t>
            </a:r>
            <a:r>
              <a:rPr lang="en-US" sz="2000" dirty="0"/>
              <a:t>:30-12:30 </a:t>
            </a:r>
            <a:r>
              <a:rPr lang="en-US" sz="2000" dirty="0" smtClean="0"/>
              <a:t>	Control Structures Presentation / Ball Activity</a:t>
            </a:r>
            <a:endParaRPr lang="en-US" sz="2000" dirty="0"/>
          </a:p>
          <a:p>
            <a:pPr marL="0" indent="0">
              <a:buNone/>
            </a:pPr>
            <a:r>
              <a:rPr lang="en-US" sz="2000" dirty="0" smtClean="0"/>
              <a:t>12</a:t>
            </a:r>
            <a:r>
              <a:rPr lang="en-US" sz="2000" dirty="0"/>
              <a:t>:30-1:00 </a:t>
            </a:r>
            <a:r>
              <a:rPr lang="en-US" sz="2000" dirty="0" smtClean="0"/>
              <a:t>	Lunch</a:t>
            </a:r>
            <a:endParaRPr lang="en-US" sz="2000" dirty="0"/>
          </a:p>
          <a:p>
            <a:pPr marL="0" indent="0">
              <a:buNone/>
            </a:pPr>
            <a:r>
              <a:rPr lang="en-US" sz="2000" dirty="0"/>
              <a:t>1:00-2:45 </a:t>
            </a:r>
            <a:r>
              <a:rPr lang="en-US" sz="2000" dirty="0" smtClean="0"/>
              <a:t>	Activity: Finish Bouncing Ball, Do Ice Skater activity</a:t>
            </a:r>
          </a:p>
          <a:p>
            <a:pPr marL="0" indent="0">
              <a:buNone/>
            </a:pPr>
            <a:r>
              <a:rPr lang="en-US" sz="2000" dirty="0" smtClean="0"/>
              <a:t>2</a:t>
            </a:r>
            <a:r>
              <a:rPr lang="en-US" sz="2000" dirty="0"/>
              <a:t>:45-3:00 </a:t>
            </a:r>
            <a:r>
              <a:rPr lang="en-US" sz="2000" dirty="0" smtClean="0"/>
              <a:t>	Post </a:t>
            </a:r>
            <a:r>
              <a:rPr lang="en-US" sz="2000" dirty="0"/>
              <a:t>Surveys</a:t>
            </a:r>
          </a:p>
        </p:txBody>
      </p:sp>
      <p:sp>
        <p:nvSpPr>
          <p:cNvPr id="4" name="Slide Number Placeholder 3"/>
          <p:cNvSpPr>
            <a:spLocks noGrp="1"/>
          </p:cNvSpPr>
          <p:nvPr>
            <p:ph type="sldNum" sz="quarter" idx="12"/>
          </p:nvPr>
        </p:nvSpPr>
        <p:spPr/>
        <p:txBody>
          <a:bodyPr/>
          <a:lstStyle/>
          <a:p>
            <a:fld id="{6D22F896-40B5-4ADD-8801-0D06FADFA095}" type="slidenum">
              <a:rPr lang="en-US" smtClean="0"/>
              <a:pPr/>
              <a:t>29</a:t>
            </a:fld>
            <a:endParaRPr lang="en-US" dirty="0"/>
          </a:p>
        </p:txBody>
      </p:sp>
    </p:spTree>
    <p:extLst>
      <p:ext uri="{BB962C8B-B14F-4D97-AF65-F5344CB8AC3E}">
        <p14:creationId xmlns:p14="http://schemas.microsoft.com/office/powerpoint/2010/main" val="37336177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ea typeface="+mj-ea"/>
                <a:cs typeface="+mj-cs"/>
              </a:rPr>
              <a:t>Motivation</a:t>
            </a:r>
          </a:p>
        </p:txBody>
      </p:sp>
      <p:sp>
        <p:nvSpPr>
          <p:cNvPr id="8" name="Content Placeholder 7"/>
          <p:cNvSpPr>
            <a:spLocks noGrp="1"/>
          </p:cNvSpPr>
          <p:nvPr>
            <p:ph sz="quarter" idx="13"/>
          </p:nvPr>
        </p:nvSpPr>
        <p:spPr/>
        <p:txBody>
          <a:bodyPr/>
          <a:lstStyle/>
          <a:p>
            <a:r>
              <a:rPr lang="en-US" dirty="0"/>
              <a:t>The U.S. Department of labor estimates that by 2020 there will be more than </a:t>
            </a:r>
            <a:r>
              <a:rPr lang="en-US" dirty="0">
                <a:solidFill>
                  <a:srgbClr val="B80E0F"/>
                </a:solidFill>
              </a:rPr>
              <a:t>1.4 million computing-related job openings	</a:t>
            </a:r>
          </a:p>
          <a:p>
            <a:r>
              <a:rPr lang="en-US" dirty="0"/>
              <a:t>At </a:t>
            </a:r>
            <a:r>
              <a:rPr lang="en-US" dirty="0" smtClean="0"/>
              <a:t>current bachelor degree </a:t>
            </a:r>
            <a:r>
              <a:rPr lang="en-US" dirty="0"/>
              <a:t>graduation rates, we can only fill </a:t>
            </a:r>
            <a:r>
              <a:rPr lang="en-US" dirty="0">
                <a:solidFill>
                  <a:srgbClr val="B80E0F"/>
                </a:solidFill>
              </a:rPr>
              <a:t>~30% </a:t>
            </a:r>
            <a:r>
              <a:rPr lang="en-US" dirty="0"/>
              <a:t>of </a:t>
            </a:r>
            <a:r>
              <a:rPr lang="en-US" dirty="0" smtClean="0"/>
              <a:t>those</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a:t>
            </a:fld>
            <a:endParaRPr lang="en-US" dirty="0"/>
          </a:p>
        </p:txBody>
      </p:sp>
    </p:spTree>
    <p:extLst>
      <p:ext uri="{BB962C8B-B14F-4D97-AF65-F5344CB8AC3E}">
        <p14:creationId xmlns:p14="http://schemas.microsoft.com/office/powerpoint/2010/main" val="3346561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Alice Skater</a:t>
            </a:r>
            <a:endParaRPr lang="en-US" dirty="0"/>
          </a:p>
        </p:txBody>
      </p:sp>
      <p:sp>
        <p:nvSpPr>
          <p:cNvPr id="3" name="Content Placeholder 2"/>
          <p:cNvSpPr>
            <a:spLocks noGrp="1"/>
          </p:cNvSpPr>
          <p:nvPr>
            <p:ph sz="quarter" idx="13"/>
          </p:nvPr>
        </p:nvSpPr>
        <p:spPr>
          <a:xfrm>
            <a:off x="685801" y="1422078"/>
            <a:ext cx="5307256" cy="3952507"/>
          </a:xfrm>
        </p:spPr>
        <p:txBody>
          <a:bodyPr/>
          <a:lstStyle/>
          <a:p>
            <a:r>
              <a:rPr lang="en-US" dirty="0"/>
              <a:t>learn about advanced control structures </a:t>
            </a:r>
          </a:p>
          <a:p>
            <a:pPr lvl="1"/>
            <a:r>
              <a:rPr lang="en-US" dirty="0"/>
              <a:t>if/else statements, </a:t>
            </a:r>
            <a:endParaRPr lang="en-US" dirty="0" smtClean="0"/>
          </a:p>
          <a:p>
            <a:pPr lvl="1"/>
            <a:r>
              <a:rPr lang="en-US" dirty="0" smtClean="0"/>
              <a:t>loops</a:t>
            </a:r>
            <a:r>
              <a:rPr lang="en-US" dirty="0"/>
              <a:t>, </a:t>
            </a:r>
            <a:endParaRPr lang="en-US" dirty="0" smtClean="0"/>
          </a:p>
          <a:p>
            <a:pPr lvl="1"/>
            <a:r>
              <a:rPr lang="en-US" dirty="0" smtClean="0"/>
              <a:t>conditionals </a:t>
            </a:r>
          </a:p>
          <a:p>
            <a:pPr lvl="1"/>
            <a:r>
              <a:rPr lang="en-US" dirty="0" smtClean="0"/>
              <a:t>and lists</a:t>
            </a:r>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30</a:t>
            </a:fld>
            <a:endParaRPr lang="en-US" dirty="0"/>
          </a:p>
        </p:txBody>
      </p:sp>
      <p:pic>
        <p:nvPicPr>
          <p:cNvPr id="8" name="Picture 7" descr="Screen Shot 2014-10-16 at 3.38.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6211" y="654791"/>
            <a:ext cx="6431228" cy="4064942"/>
          </a:xfrm>
          <a:prstGeom prst="rect">
            <a:avLst/>
          </a:prstGeom>
        </p:spPr>
      </p:pic>
      <p:pic>
        <p:nvPicPr>
          <p:cNvPr id="9" name="Picture 8" descr="Screen Shot 2014-10-16 at 3.39.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917" y="3214797"/>
            <a:ext cx="2894824" cy="2166605"/>
          </a:xfrm>
          <a:prstGeom prst="rect">
            <a:avLst/>
          </a:prstGeom>
        </p:spPr>
      </p:pic>
    </p:spTree>
    <p:extLst>
      <p:ext uri="{BB962C8B-B14F-4D97-AF65-F5344CB8AC3E}">
        <p14:creationId xmlns:p14="http://schemas.microsoft.com/office/powerpoint/2010/main" val="210524560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&amp; Feedback</a:t>
            </a:r>
            <a:endParaRPr lang="en-US" dirty="0"/>
          </a:p>
        </p:txBody>
      </p:sp>
      <p:sp>
        <p:nvSpPr>
          <p:cNvPr id="3" name="Content Placeholder 2"/>
          <p:cNvSpPr>
            <a:spLocks noGrp="1"/>
          </p:cNvSpPr>
          <p:nvPr>
            <p:ph sz="quarter" idx="13"/>
          </p:nvPr>
        </p:nvSpPr>
        <p:spPr/>
        <p:txBody>
          <a:bodyPr/>
          <a:lstStyle/>
          <a:p>
            <a:r>
              <a:rPr lang="en-US" dirty="0" smtClean="0"/>
              <a:t>Pre/Post surveys</a:t>
            </a:r>
          </a:p>
          <a:p>
            <a:r>
              <a:rPr lang="en-US" dirty="0" smtClean="0"/>
              <a:t>Storyboards</a:t>
            </a:r>
          </a:p>
          <a:p>
            <a:r>
              <a:rPr lang="en-US" dirty="0" smtClean="0"/>
              <a:t>Teacher Feedback</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31</a:t>
            </a:fld>
            <a:endParaRPr lang="en-US" dirty="0"/>
          </a:p>
        </p:txBody>
      </p:sp>
      <p:pic>
        <p:nvPicPr>
          <p:cNvPr id="5" name="Picture 2" descr="SDC1069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76971" y="2365560"/>
            <a:ext cx="4267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19003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Surveys</a:t>
            </a:r>
            <a:endParaRPr lang="en-US" dirty="0"/>
          </a:p>
        </p:txBody>
      </p:sp>
      <p:sp>
        <p:nvSpPr>
          <p:cNvPr id="3" name="Content Placeholder 2"/>
          <p:cNvSpPr>
            <a:spLocks noGrp="1"/>
          </p:cNvSpPr>
          <p:nvPr>
            <p:ph sz="quarter" idx="13"/>
          </p:nvPr>
        </p:nvSpPr>
        <p:spPr>
          <a:xfrm>
            <a:off x="685800" y="1422078"/>
            <a:ext cx="10394707" cy="2160257"/>
          </a:xfrm>
        </p:spPr>
        <p:txBody>
          <a:bodyPr/>
          <a:lstStyle/>
          <a:p>
            <a:r>
              <a:rPr lang="en-US" sz="2400" dirty="0" smtClean="0"/>
              <a:t>Provided a way to track student attendance</a:t>
            </a:r>
          </a:p>
          <a:p>
            <a:r>
              <a:rPr lang="en-US" sz="2400" dirty="0" smtClean="0"/>
              <a:t>Get a basic understanding of student knowledge coming in</a:t>
            </a:r>
          </a:p>
          <a:p>
            <a:r>
              <a:rPr lang="en-US" sz="2400" dirty="0" smtClean="0"/>
              <a:t>Check learning differences at end of day</a:t>
            </a:r>
          </a:p>
        </p:txBody>
      </p:sp>
      <p:sp>
        <p:nvSpPr>
          <p:cNvPr id="4" name="Slide Number Placeholder 3"/>
          <p:cNvSpPr>
            <a:spLocks noGrp="1"/>
          </p:cNvSpPr>
          <p:nvPr>
            <p:ph type="sldNum" sz="quarter" idx="12"/>
          </p:nvPr>
        </p:nvSpPr>
        <p:spPr/>
        <p:txBody>
          <a:bodyPr/>
          <a:lstStyle/>
          <a:p>
            <a:fld id="{6D22F896-40B5-4ADD-8801-0D06FADFA095}" type="slidenum">
              <a:rPr lang="en-US" smtClean="0"/>
              <a:pPr/>
              <a:t>32</a:t>
            </a:fld>
            <a:endParaRPr lang="en-US" dirty="0"/>
          </a:p>
        </p:txBody>
      </p:sp>
      <p:sp>
        <p:nvSpPr>
          <p:cNvPr id="8" name="TextBox 7"/>
          <p:cNvSpPr txBox="1"/>
          <p:nvPr/>
        </p:nvSpPr>
        <p:spPr>
          <a:xfrm>
            <a:off x="1020297" y="3126402"/>
            <a:ext cx="4385104" cy="369332"/>
          </a:xfrm>
          <a:prstGeom prst="rect">
            <a:avLst/>
          </a:prstGeom>
          <a:noFill/>
        </p:spPr>
        <p:txBody>
          <a:bodyPr wrap="square" rtlCol="0">
            <a:spAutoFit/>
          </a:bodyPr>
          <a:lstStyle/>
          <a:p>
            <a:r>
              <a:rPr lang="en-US" dirty="0" smtClean="0">
                <a:latin typeface="Georgia"/>
                <a:cs typeface="Georgia"/>
              </a:rPr>
              <a:t>Sample Question from Alice 2 Pre-Survey</a:t>
            </a:r>
            <a:endParaRPr lang="en-US" dirty="0">
              <a:latin typeface="Georgia"/>
              <a:cs typeface="Georgia"/>
            </a:endParaRPr>
          </a:p>
        </p:txBody>
      </p:sp>
      <p:sp>
        <p:nvSpPr>
          <p:cNvPr id="7" name="Rectangle 6"/>
          <p:cNvSpPr/>
          <p:nvPr/>
        </p:nvSpPr>
        <p:spPr>
          <a:xfrm>
            <a:off x="1020298" y="3450222"/>
            <a:ext cx="6132632" cy="2123658"/>
          </a:xfrm>
          <a:prstGeom prst="rect">
            <a:avLst/>
          </a:prstGeom>
          <a:ln>
            <a:solidFill>
              <a:srgbClr val="7F9A71"/>
            </a:solidFill>
          </a:ln>
        </p:spPr>
        <p:txBody>
          <a:bodyPr wrap="square">
            <a:spAutoFit/>
          </a:bodyPr>
          <a:lstStyle/>
          <a:p>
            <a:r>
              <a:rPr lang="en-US" b="1" i="1" dirty="0">
                <a:solidFill>
                  <a:srgbClr val="95B060"/>
                </a:solidFill>
                <a:latin typeface="Georgia"/>
              </a:rPr>
              <a:t>Do you know what a loop is in computer programming?: *</a:t>
            </a:r>
          </a:p>
          <a:p>
            <a:pPr marL="171450" indent="-171450">
              <a:buFont typeface="Wingdings" charset="2"/>
              <a:buChar char="q"/>
            </a:pPr>
            <a:r>
              <a:rPr lang="en-US" sz="1200" b="1" i="1" dirty="0">
                <a:solidFill>
                  <a:srgbClr val="95B060"/>
                </a:solidFill>
                <a:latin typeface="Georgia"/>
              </a:rPr>
              <a:t>Definitely Know</a:t>
            </a:r>
          </a:p>
          <a:p>
            <a:pPr marL="171450" indent="-171450">
              <a:buFont typeface="Wingdings" charset="2"/>
              <a:buChar char="q"/>
            </a:pPr>
            <a:r>
              <a:rPr lang="en-US" sz="1200" b="1" i="1" dirty="0">
                <a:solidFill>
                  <a:srgbClr val="95B060"/>
                </a:solidFill>
                <a:latin typeface="Georgia"/>
              </a:rPr>
              <a:t>Probably Know</a:t>
            </a:r>
          </a:p>
          <a:p>
            <a:pPr marL="171450" indent="-171450">
              <a:buFont typeface="Wingdings" charset="2"/>
              <a:buChar char="q"/>
            </a:pPr>
            <a:r>
              <a:rPr lang="en-US" sz="1200" b="1" i="1" dirty="0">
                <a:solidFill>
                  <a:srgbClr val="95B060"/>
                </a:solidFill>
                <a:latin typeface="Georgia"/>
              </a:rPr>
              <a:t>Might Know</a:t>
            </a:r>
          </a:p>
          <a:p>
            <a:pPr marL="171450" indent="-171450">
              <a:buFont typeface="Wingdings" charset="2"/>
              <a:buChar char="q"/>
            </a:pPr>
            <a:r>
              <a:rPr lang="en-US" sz="1200" b="1" i="1" dirty="0">
                <a:solidFill>
                  <a:srgbClr val="95B060"/>
                </a:solidFill>
                <a:latin typeface="Georgia"/>
              </a:rPr>
              <a:t>Probably Don't Know</a:t>
            </a:r>
          </a:p>
          <a:p>
            <a:pPr marL="171450" indent="-171450">
              <a:buFont typeface="Wingdings" charset="2"/>
              <a:buChar char="q"/>
            </a:pPr>
            <a:r>
              <a:rPr lang="en-US" sz="1200" b="1" i="1" dirty="0">
                <a:solidFill>
                  <a:srgbClr val="95B060"/>
                </a:solidFill>
                <a:latin typeface="Georgia"/>
              </a:rPr>
              <a:t>Don't Know</a:t>
            </a:r>
          </a:p>
          <a:p>
            <a:r>
              <a:rPr lang="en-US" b="1" i="1" dirty="0">
                <a:solidFill>
                  <a:srgbClr val="95B060"/>
                </a:solidFill>
                <a:latin typeface="Georgia"/>
              </a:rPr>
              <a:t>If YES, please describe what a loop is and how it is used:</a:t>
            </a:r>
          </a:p>
        </p:txBody>
      </p:sp>
    </p:spTree>
    <p:extLst>
      <p:ext uri="{BB962C8B-B14F-4D97-AF65-F5344CB8AC3E}">
        <p14:creationId xmlns:p14="http://schemas.microsoft.com/office/powerpoint/2010/main" val="354492440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Surveys</a:t>
            </a:r>
            <a:endParaRPr lang="en-US" dirty="0"/>
          </a:p>
        </p:txBody>
      </p:sp>
      <p:sp>
        <p:nvSpPr>
          <p:cNvPr id="3" name="Content Placeholder 2"/>
          <p:cNvSpPr>
            <a:spLocks noGrp="1"/>
          </p:cNvSpPr>
          <p:nvPr>
            <p:ph sz="quarter" idx="13"/>
          </p:nvPr>
        </p:nvSpPr>
        <p:spPr>
          <a:xfrm>
            <a:off x="685801" y="1422078"/>
            <a:ext cx="5001810" cy="3952507"/>
          </a:xfrm>
        </p:spPr>
        <p:txBody>
          <a:bodyPr>
            <a:normAutofit fontScale="92500"/>
          </a:bodyPr>
          <a:lstStyle/>
          <a:p>
            <a:r>
              <a:rPr lang="en-US" dirty="0" smtClean="0"/>
              <a:t>Pre Surveys were typically 5-6 questions on material being covered that day</a:t>
            </a:r>
          </a:p>
          <a:p>
            <a:r>
              <a:rPr lang="en-US" dirty="0" smtClean="0"/>
              <a:t>Post Surveys had the same questions, plus attitudinal questions</a:t>
            </a:r>
          </a:p>
        </p:txBody>
      </p:sp>
      <p:sp>
        <p:nvSpPr>
          <p:cNvPr id="4" name="Slide Number Placeholder 3"/>
          <p:cNvSpPr>
            <a:spLocks noGrp="1"/>
          </p:cNvSpPr>
          <p:nvPr>
            <p:ph type="sldNum" sz="quarter" idx="12"/>
          </p:nvPr>
        </p:nvSpPr>
        <p:spPr/>
        <p:txBody>
          <a:bodyPr/>
          <a:lstStyle/>
          <a:p>
            <a:fld id="{6D22F896-40B5-4ADD-8801-0D06FADFA095}" type="slidenum">
              <a:rPr lang="en-US" smtClean="0"/>
              <a:pPr/>
              <a:t>33</a:t>
            </a:fld>
            <a:endParaRPr lang="en-US" dirty="0"/>
          </a:p>
        </p:txBody>
      </p:sp>
      <p:sp>
        <p:nvSpPr>
          <p:cNvPr id="7" name="Rectangle 6"/>
          <p:cNvSpPr/>
          <p:nvPr/>
        </p:nvSpPr>
        <p:spPr>
          <a:xfrm>
            <a:off x="139070" y="5550960"/>
            <a:ext cx="6096000" cy="830997"/>
          </a:xfrm>
          <a:prstGeom prst="rect">
            <a:avLst/>
          </a:prstGeom>
        </p:spPr>
        <p:txBody>
          <a:bodyPr>
            <a:spAutoFit/>
          </a:bodyPr>
          <a:lstStyle/>
          <a:p>
            <a:r>
              <a:rPr lang="en-US" sz="1600" dirty="0">
                <a:latin typeface="Georgia"/>
                <a:cs typeface="Georgia"/>
              </a:rPr>
              <a:t>*Note: As surveys were designed to be part of the program and not for research, no IRBs were originally submitted. Parental permission was given </a:t>
            </a:r>
            <a:r>
              <a:rPr lang="en-US" sz="1600" dirty="0" smtClean="0">
                <a:latin typeface="Georgia"/>
                <a:cs typeface="Georgia"/>
              </a:rPr>
              <a:t>at time of registration</a:t>
            </a:r>
            <a:endParaRPr lang="en-US" sz="1600" dirty="0">
              <a:latin typeface="Georgia"/>
              <a:cs typeface="Georgia"/>
            </a:endParaRPr>
          </a:p>
        </p:txBody>
      </p:sp>
      <p:sp>
        <p:nvSpPr>
          <p:cNvPr id="8" name="Rectangle 7"/>
          <p:cNvSpPr/>
          <p:nvPr/>
        </p:nvSpPr>
        <p:spPr>
          <a:xfrm>
            <a:off x="5718138" y="1498119"/>
            <a:ext cx="5917583" cy="3416320"/>
          </a:xfrm>
          <a:prstGeom prst="rect">
            <a:avLst/>
          </a:prstGeom>
          <a:ln>
            <a:solidFill>
              <a:srgbClr val="7F9A71"/>
            </a:solidFill>
          </a:ln>
        </p:spPr>
        <p:txBody>
          <a:bodyPr wrap="square">
            <a:spAutoFit/>
          </a:bodyPr>
          <a:lstStyle/>
          <a:p>
            <a:r>
              <a:rPr lang="en-US" b="1" i="1" dirty="0">
                <a:solidFill>
                  <a:srgbClr val="95B060"/>
                </a:solidFill>
                <a:latin typeface="Georgia"/>
              </a:rPr>
              <a:t>Did you learn new things today?: </a:t>
            </a:r>
            <a:r>
              <a:rPr lang="en-US" b="1" i="1" dirty="0">
                <a:solidFill>
                  <a:srgbClr val="FB0007"/>
                </a:solidFill>
                <a:latin typeface="Georgia"/>
              </a:rPr>
              <a:t>*</a:t>
            </a:r>
            <a:endParaRPr lang="en-US" b="1" i="1" dirty="0">
              <a:solidFill>
                <a:srgbClr val="95B060"/>
              </a:solidFill>
              <a:latin typeface="Georgia"/>
            </a:endParaRPr>
          </a:p>
          <a:p>
            <a:pPr marL="285750" indent="-285750">
              <a:buFont typeface="Wingdings" charset="2"/>
              <a:buChar char="q"/>
            </a:pPr>
            <a:r>
              <a:rPr lang="en-US" sz="1400" i="1" dirty="0">
                <a:solidFill>
                  <a:srgbClr val="95B060"/>
                </a:solidFill>
                <a:latin typeface="Georgia"/>
              </a:rPr>
              <a:t>Learned a lot!</a:t>
            </a:r>
            <a:endParaRPr lang="en-US" sz="1400" dirty="0">
              <a:solidFill>
                <a:prstClr val="black"/>
              </a:solidFill>
              <a:latin typeface="Georgia"/>
            </a:endParaRPr>
          </a:p>
          <a:p>
            <a:pPr marL="285750" indent="-285750">
              <a:buFont typeface="Wingdings" charset="2"/>
              <a:buChar char="q"/>
            </a:pPr>
            <a:r>
              <a:rPr lang="en-US" sz="1400" i="1" dirty="0">
                <a:solidFill>
                  <a:srgbClr val="95B060"/>
                </a:solidFill>
                <a:latin typeface="Georgia"/>
              </a:rPr>
              <a:t>Learned some</a:t>
            </a:r>
            <a:endParaRPr lang="en-US" sz="1400" dirty="0">
              <a:solidFill>
                <a:prstClr val="black"/>
              </a:solidFill>
              <a:latin typeface="Georgia"/>
            </a:endParaRPr>
          </a:p>
          <a:p>
            <a:pPr marL="285750" indent="-285750">
              <a:buFont typeface="Wingdings" charset="2"/>
              <a:buChar char="q"/>
            </a:pPr>
            <a:r>
              <a:rPr lang="en-US" sz="1400" i="1" dirty="0">
                <a:solidFill>
                  <a:srgbClr val="95B060"/>
                </a:solidFill>
                <a:latin typeface="Georgia"/>
              </a:rPr>
              <a:t>Learned a little</a:t>
            </a:r>
            <a:endParaRPr lang="en-US" sz="1400" dirty="0">
              <a:solidFill>
                <a:prstClr val="black"/>
              </a:solidFill>
              <a:latin typeface="Georgia"/>
            </a:endParaRPr>
          </a:p>
          <a:p>
            <a:pPr marL="285750" indent="-285750">
              <a:buFont typeface="Wingdings" charset="2"/>
              <a:buChar char="q"/>
            </a:pPr>
            <a:r>
              <a:rPr lang="en-US" sz="1400" i="1" dirty="0">
                <a:solidFill>
                  <a:srgbClr val="95B060"/>
                </a:solidFill>
                <a:latin typeface="Georgia"/>
              </a:rPr>
              <a:t>Didn't learn</a:t>
            </a:r>
            <a:endParaRPr lang="en-US" sz="1400" dirty="0">
              <a:solidFill>
                <a:prstClr val="black"/>
              </a:solidFill>
              <a:latin typeface="Georgia"/>
            </a:endParaRPr>
          </a:p>
          <a:p>
            <a:r>
              <a:rPr lang="en-US" b="1" i="1" dirty="0">
                <a:solidFill>
                  <a:srgbClr val="95B060"/>
                </a:solidFill>
                <a:latin typeface="Georgia"/>
              </a:rPr>
              <a:t>Did you like this session?: </a:t>
            </a:r>
            <a:r>
              <a:rPr lang="en-US" b="1" i="1" dirty="0">
                <a:solidFill>
                  <a:srgbClr val="FB0007"/>
                </a:solidFill>
                <a:latin typeface="Georgia"/>
              </a:rPr>
              <a:t>*</a:t>
            </a:r>
            <a:endParaRPr lang="en-US" b="1" i="1" dirty="0">
              <a:solidFill>
                <a:srgbClr val="95B060"/>
              </a:solidFill>
              <a:latin typeface="Georgia"/>
            </a:endParaRPr>
          </a:p>
          <a:p>
            <a:pPr marL="285750" indent="-285750">
              <a:buFont typeface="Wingdings" charset="2"/>
              <a:buChar char="q"/>
            </a:pPr>
            <a:r>
              <a:rPr lang="en-US" sz="1400" i="1" dirty="0">
                <a:solidFill>
                  <a:srgbClr val="95B060"/>
                </a:solidFill>
                <a:latin typeface="Georgia"/>
              </a:rPr>
              <a:t>Liked it a lot!</a:t>
            </a:r>
            <a:endParaRPr lang="en-US" sz="1400" dirty="0">
              <a:solidFill>
                <a:prstClr val="black"/>
              </a:solidFill>
              <a:latin typeface="Georgia"/>
            </a:endParaRPr>
          </a:p>
          <a:p>
            <a:pPr marL="285750" indent="-285750">
              <a:buFont typeface="Wingdings" charset="2"/>
              <a:buChar char="q"/>
            </a:pPr>
            <a:r>
              <a:rPr lang="en-US" sz="1400" i="1" dirty="0">
                <a:solidFill>
                  <a:srgbClr val="95B060"/>
                </a:solidFill>
                <a:latin typeface="Georgia"/>
              </a:rPr>
              <a:t>Liked it some</a:t>
            </a:r>
            <a:endParaRPr lang="en-US" sz="1400" dirty="0">
              <a:solidFill>
                <a:prstClr val="black"/>
              </a:solidFill>
              <a:latin typeface="Georgia"/>
            </a:endParaRPr>
          </a:p>
          <a:p>
            <a:pPr marL="285750" indent="-285750">
              <a:buFont typeface="Wingdings" charset="2"/>
              <a:buChar char="q"/>
            </a:pPr>
            <a:r>
              <a:rPr lang="en-US" sz="1400" i="1" dirty="0">
                <a:solidFill>
                  <a:srgbClr val="95B060"/>
                </a:solidFill>
                <a:latin typeface="Georgia"/>
              </a:rPr>
              <a:t>Liked it a little</a:t>
            </a:r>
            <a:endParaRPr lang="en-US" sz="1400" dirty="0">
              <a:solidFill>
                <a:prstClr val="black"/>
              </a:solidFill>
              <a:latin typeface="Georgia"/>
            </a:endParaRPr>
          </a:p>
          <a:p>
            <a:pPr marL="285750" indent="-285750">
              <a:buFont typeface="Wingdings" charset="2"/>
              <a:buChar char="q"/>
            </a:pPr>
            <a:r>
              <a:rPr lang="en-US" sz="1400" i="1" dirty="0">
                <a:solidFill>
                  <a:srgbClr val="95B060"/>
                </a:solidFill>
                <a:latin typeface="Georgia"/>
              </a:rPr>
              <a:t>Didn't like it</a:t>
            </a:r>
            <a:endParaRPr lang="en-US" sz="1400" dirty="0">
              <a:solidFill>
                <a:prstClr val="black"/>
              </a:solidFill>
              <a:latin typeface="Georgia"/>
            </a:endParaRPr>
          </a:p>
          <a:p>
            <a:pPr marL="285750" indent="-285750">
              <a:buFont typeface="Wingdings" charset="2"/>
              <a:buChar char="q"/>
            </a:pPr>
            <a:r>
              <a:rPr lang="en-US" sz="1400" i="1" dirty="0">
                <a:solidFill>
                  <a:srgbClr val="95B060"/>
                </a:solidFill>
                <a:latin typeface="Georgia"/>
              </a:rPr>
              <a:t>Hated it</a:t>
            </a:r>
            <a:endParaRPr lang="en-US" sz="1400" dirty="0">
              <a:solidFill>
                <a:prstClr val="black"/>
              </a:solidFill>
              <a:latin typeface="Georgia"/>
            </a:endParaRPr>
          </a:p>
          <a:p>
            <a:r>
              <a:rPr lang="en-US" b="1" i="1" dirty="0">
                <a:solidFill>
                  <a:srgbClr val="95B060"/>
                </a:solidFill>
                <a:latin typeface="Georgia"/>
              </a:rPr>
              <a:t>What is the coolest thing you learned today?: </a:t>
            </a:r>
            <a:r>
              <a:rPr lang="en-US" b="1" i="1" dirty="0">
                <a:solidFill>
                  <a:srgbClr val="FB0007"/>
                </a:solidFill>
                <a:latin typeface="Georgia"/>
              </a:rPr>
              <a:t>*</a:t>
            </a:r>
            <a:endParaRPr lang="en-US" b="1" i="1" dirty="0">
              <a:solidFill>
                <a:srgbClr val="95B060"/>
              </a:solidFill>
              <a:latin typeface="Georgia"/>
            </a:endParaRPr>
          </a:p>
          <a:p>
            <a:r>
              <a:rPr lang="en-US" b="1" i="1" dirty="0">
                <a:solidFill>
                  <a:srgbClr val="95B060"/>
                </a:solidFill>
                <a:latin typeface="Georgia"/>
              </a:rPr>
              <a:t>What was your favorite activity: </a:t>
            </a:r>
            <a:r>
              <a:rPr lang="en-US" b="1" i="1" dirty="0">
                <a:solidFill>
                  <a:srgbClr val="FB0007"/>
                </a:solidFill>
                <a:latin typeface="Georgia"/>
              </a:rPr>
              <a:t>*</a:t>
            </a:r>
            <a:endParaRPr lang="en-US" b="1" i="1" dirty="0">
              <a:solidFill>
                <a:srgbClr val="95B060"/>
              </a:solidFill>
              <a:latin typeface="Georgia"/>
            </a:endParaRPr>
          </a:p>
          <a:p>
            <a:r>
              <a:rPr lang="en-US" b="1" i="1" dirty="0">
                <a:solidFill>
                  <a:srgbClr val="95B060"/>
                </a:solidFill>
                <a:latin typeface="Georgia"/>
              </a:rPr>
              <a:t>What was your least favorite activity: </a:t>
            </a:r>
            <a:r>
              <a:rPr lang="en-US" b="1" i="1" dirty="0">
                <a:solidFill>
                  <a:srgbClr val="FB0007"/>
                </a:solidFill>
                <a:latin typeface="Georgia"/>
              </a:rPr>
              <a:t>*</a:t>
            </a:r>
            <a:endParaRPr lang="en-US" b="1" i="1" dirty="0">
              <a:solidFill>
                <a:srgbClr val="95B060"/>
              </a:solidFill>
              <a:latin typeface="Georgia"/>
            </a:endParaRPr>
          </a:p>
        </p:txBody>
      </p:sp>
    </p:spTree>
    <p:extLst>
      <p:ext uri="{BB962C8B-B14F-4D97-AF65-F5344CB8AC3E}">
        <p14:creationId xmlns:p14="http://schemas.microsoft.com/office/powerpoint/2010/main" val="185724943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cs typeface="+mj-cs"/>
              </a:rPr>
              <a:t>Alice Reception</a:t>
            </a:r>
            <a:endParaRPr lang="en-US" dirty="0" smtClean="0">
              <a:ea typeface="+mj-ea"/>
              <a:cs typeface="+mj-cs"/>
            </a:endParaRPr>
          </a:p>
        </p:txBody>
      </p:sp>
      <p:sp>
        <p:nvSpPr>
          <p:cNvPr id="5123" name="Rectangle 3"/>
          <p:cNvSpPr>
            <a:spLocks noGrp="1" noChangeArrowheads="1"/>
          </p:cNvSpPr>
          <p:nvPr>
            <p:ph sz="quarter" idx="13"/>
          </p:nvPr>
        </p:nvSpPr>
        <p:spPr>
          <a:xfrm>
            <a:off x="685801" y="1422078"/>
            <a:ext cx="6933859" cy="39525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a:ea typeface="+mn-ea"/>
              </a:rPr>
              <a:t>Students reported lower enjoyment of </a:t>
            </a:r>
            <a:r>
              <a:rPr lang="en-US" dirty="0" smtClean="0">
                <a:ea typeface="+mn-ea"/>
              </a:rPr>
              <a:t>Alice 2</a:t>
            </a:r>
            <a:endParaRPr lang="en-US" dirty="0" smtClean="0">
              <a:ea typeface="+mn-ea"/>
              <a:cs typeface="+mn-cs"/>
            </a:endParaRPr>
          </a:p>
          <a:p>
            <a:pPr eaLnBrk="1" hangingPunct="1">
              <a:defRPr/>
            </a:pPr>
            <a:r>
              <a:rPr lang="en-US" dirty="0" smtClean="0">
                <a:ea typeface="+mn-ea"/>
                <a:cs typeface="+mn-cs"/>
              </a:rPr>
              <a:t>The current session was too difficult</a:t>
            </a:r>
          </a:p>
          <a:p>
            <a:pPr eaLnBrk="1" hangingPunct="1">
              <a:defRPr/>
            </a:pPr>
            <a:r>
              <a:rPr lang="en-US" dirty="0" smtClean="0">
                <a:ea typeface="+mn-ea"/>
                <a:cs typeface="+mn-cs"/>
              </a:rPr>
              <a:t>Students wanted to make more games in Alice</a:t>
            </a:r>
          </a:p>
        </p:txBody>
      </p:sp>
      <p:sp>
        <p:nvSpPr>
          <p:cNvPr id="3" name="Slide Number Placeholder 2"/>
          <p:cNvSpPr>
            <a:spLocks noGrp="1"/>
          </p:cNvSpPr>
          <p:nvPr>
            <p:ph type="sldNum" sz="quarter" idx="12"/>
          </p:nvPr>
        </p:nvSpPr>
        <p:spPr/>
        <p:txBody>
          <a:bodyPr/>
          <a:lstStyle/>
          <a:p>
            <a:fld id="{6D22F896-40B5-4ADD-8801-0D06FADFA095}" type="slidenum">
              <a:rPr lang="en-US" smtClean="0"/>
              <a:pPr/>
              <a:t>34</a:t>
            </a:fld>
            <a:endParaRPr lang="en-US" dirty="0"/>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9849" y="3551159"/>
            <a:ext cx="4069289"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09849" y="1510315"/>
            <a:ext cx="40735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9411660" y="2428914"/>
            <a:ext cx="304800" cy="3048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4" name="Oval Callout 3"/>
          <p:cNvSpPr>
            <a:spLocks noChangeArrowheads="1"/>
          </p:cNvSpPr>
          <p:nvPr/>
        </p:nvSpPr>
        <p:spPr bwMode="auto">
          <a:xfrm>
            <a:off x="9325434" y="4400422"/>
            <a:ext cx="914400" cy="457200"/>
          </a:xfrm>
          <a:prstGeom prst="wedgeEllipseCallout">
            <a:avLst>
              <a:gd name="adj1" fmla="val 21778"/>
              <a:gd name="adj2" fmla="val -67310"/>
            </a:avLst>
          </a:prstGeom>
          <a:noFill/>
          <a:ln w="28575">
            <a:solidFill>
              <a:srgbClr val="FF000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sz="1200" dirty="0"/>
              <a:t>Winter Break</a:t>
            </a:r>
          </a:p>
        </p:txBody>
      </p:sp>
      <p:cxnSp>
        <p:nvCxnSpPr>
          <p:cNvPr id="17" name="Straight Arrow Connector 16"/>
          <p:cNvCxnSpPr>
            <a:cxnSpLocks noChangeShapeType="1"/>
            <a:stCxn id="2" idx="4"/>
          </p:cNvCxnSpPr>
          <p:nvPr/>
        </p:nvCxnSpPr>
        <p:spPr bwMode="auto">
          <a:xfrm>
            <a:off x="9564060" y="2733714"/>
            <a:ext cx="31838" cy="1438111"/>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625744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Survey Feedback – Alice</a:t>
            </a:r>
            <a:br>
              <a:rPr lang="en-US" dirty="0" smtClean="0"/>
            </a:b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35</a:t>
            </a:fld>
            <a:endParaRPr lang="en-US" dirty="0"/>
          </a:p>
        </p:txBody>
      </p:sp>
      <p:sp>
        <p:nvSpPr>
          <p:cNvPr id="15" name="TextBox 14"/>
          <p:cNvSpPr txBox="1"/>
          <p:nvPr/>
        </p:nvSpPr>
        <p:spPr>
          <a:xfrm>
            <a:off x="1682404" y="1412585"/>
            <a:ext cx="2887222" cy="369332"/>
          </a:xfrm>
          <a:prstGeom prst="rect">
            <a:avLst/>
          </a:prstGeom>
          <a:noFill/>
        </p:spPr>
        <p:txBody>
          <a:bodyPr wrap="square" rtlCol="0">
            <a:spAutoFit/>
          </a:bodyPr>
          <a:lstStyle/>
          <a:p>
            <a:pPr algn="ctr"/>
            <a:r>
              <a:rPr lang="en-US" dirty="0" smtClean="0">
                <a:latin typeface="Abadi MT Condensed Extra Bold"/>
                <a:cs typeface="Abadi MT Condensed Extra Bold"/>
              </a:rPr>
              <a:t>First Alice Session, n=14/16</a:t>
            </a:r>
            <a:endParaRPr lang="en-US" dirty="0">
              <a:latin typeface="Abadi MT Condensed Extra Bold"/>
              <a:cs typeface="Abadi MT Condensed Extra Bold"/>
            </a:endParaRPr>
          </a:p>
        </p:txBody>
      </p:sp>
      <p:sp>
        <p:nvSpPr>
          <p:cNvPr id="16" name="TextBox 15"/>
          <p:cNvSpPr txBox="1"/>
          <p:nvPr/>
        </p:nvSpPr>
        <p:spPr>
          <a:xfrm>
            <a:off x="7360816" y="1402664"/>
            <a:ext cx="3201553" cy="369332"/>
          </a:xfrm>
          <a:prstGeom prst="rect">
            <a:avLst/>
          </a:prstGeom>
          <a:noFill/>
        </p:spPr>
        <p:txBody>
          <a:bodyPr wrap="square" rtlCol="0">
            <a:spAutoFit/>
          </a:bodyPr>
          <a:lstStyle/>
          <a:p>
            <a:pPr algn="ctr"/>
            <a:r>
              <a:rPr lang="en-US" dirty="0" smtClean="0">
                <a:latin typeface="Abadi MT Condensed Extra Bold"/>
                <a:cs typeface="Abadi MT Condensed Extra Bold"/>
              </a:rPr>
              <a:t>Second Alice Session, n=12/17</a:t>
            </a:r>
            <a:endParaRPr lang="en-US" dirty="0">
              <a:latin typeface="Abadi MT Condensed Extra Bold"/>
              <a:cs typeface="Abadi MT Condensed Extra Bold"/>
            </a:endParaRPr>
          </a:p>
        </p:txBody>
      </p:sp>
      <p:graphicFrame>
        <p:nvGraphicFramePr>
          <p:cNvPr id="20" name="Chart 19"/>
          <p:cNvGraphicFramePr>
            <a:graphicFrameLocks/>
          </p:cNvGraphicFramePr>
          <p:nvPr>
            <p:extLst>
              <p:ext uri="{D42A27DB-BD31-4B8C-83A1-F6EECF244321}">
                <p14:modId xmlns:p14="http://schemas.microsoft.com/office/powerpoint/2010/main" val="893803556"/>
              </p:ext>
            </p:extLst>
          </p:nvPr>
        </p:nvGraphicFramePr>
        <p:xfrm>
          <a:off x="5980673" y="2213681"/>
          <a:ext cx="3031199" cy="22905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p:cNvGraphicFramePr>
            <a:graphicFrameLocks/>
          </p:cNvGraphicFramePr>
          <p:nvPr>
            <p:extLst>
              <p:ext uri="{D42A27DB-BD31-4B8C-83A1-F6EECF244321}">
                <p14:modId xmlns:p14="http://schemas.microsoft.com/office/powerpoint/2010/main" val="2806272020"/>
              </p:ext>
            </p:extLst>
          </p:nvPr>
        </p:nvGraphicFramePr>
        <p:xfrm>
          <a:off x="8911313" y="2213681"/>
          <a:ext cx="2847288" cy="24033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p:cNvGraphicFramePr>
            <a:graphicFrameLocks/>
          </p:cNvGraphicFramePr>
          <p:nvPr>
            <p:extLst>
              <p:ext uri="{D42A27DB-BD31-4B8C-83A1-F6EECF244321}">
                <p14:modId xmlns:p14="http://schemas.microsoft.com/office/powerpoint/2010/main" val="814870036"/>
              </p:ext>
            </p:extLst>
          </p:nvPr>
        </p:nvGraphicFramePr>
        <p:xfrm>
          <a:off x="435164" y="2213681"/>
          <a:ext cx="2582309" cy="239907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24"/>
          <p:cNvGraphicFramePr>
            <a:graphicFrameLocks/>
          </p:cNvGraphicFramePr>
          <p:nvPr>
            <p:extLst>
              <p:ext uri="{D42A27DB-BD31-4B8C-83A1-F6EECF244321}">
                <p14:modId xmlns:p14="http://schemas.microsoft.com/office/powerpoint/2010/main" val="3678886432"/>
              </p:ext>
            </p:extLst>
          </p:nvPr>
        </p:nvGraphicFramePr>
        <p:xfrm>
          <a:off x="3234557" y="2213681"/>
          <a:ext cx="2485616" cy="239907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94015913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Knowledge, Alice</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36</a:t>
            </a:fld>
            <a:endParaRPr lang="en-US" dirty="0"/>
          </a:p>
        </p:txBody>
      </p:sp>
      <p:graphicFrame>
        <p:nvGraphicFramePr>
          <p:cNvPr id="8" name="Chart 7"/>
          <p:cNvGraphicFramePr>
            <a:graphicFrameLocks/>
          </p:cNvGraphicFramePr>
          <p:nvPr>
            <p:extLst>
              <p:ext uri="{D42A27DB-BD31-4B8C-83A1-F6EECF244321}">
                <p14:modId xmlns:p14="http://schemas.microsoft.com/office/powerpoint/2010/main" val="3449101025"/>
              </p:ext>
            </p:extLst>
          </p:nvPr>
        </p:nvGraphicFramePr>
        <p:xfrm>
          <a:off x="-79378" y="1776930"/>
          <a:ext cx="6350000" cy="3721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ext uri="{D42A27DB-BD31-4B8C-83A1-F6EECF244321}">
                <p14:modId xmlns:p14="http://schemas.microsoft.com/office/powerpoint/2010/main" val="1970626594"/>
              </p:ext>
            </p:extLst>
          </p:nvPr>
        </p:nvGraphicFramePr>
        <p:xfrm>
          <a:off x="5159588" y="1776930"/>
          <a:ext cx="6737228" cy="37126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017395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a:bodyPr>
          <a:lstStyle/>
          <a:p>
            <a:pPr eaLnBrk="1" hangingPunct="1"/>
            <a:r>
              <a:rPr lang="en-US" altLang="en-US" dirty="0" smtClean="0"/>
              <a:t>Curricular Changes</a:t>
            </a:r>
          </a:p>
        </p:txBody>
      </p:sp>
      <p:sp>
        <p:nvSpPr>
          <p:cNvPr id="5123" name="Rectangle 3"/>
          <p:cNvSpPr>
            <a:spLocks noGrp="1" noChangeArrowheads="1"/>
          </p:cNvSpPr>
          <p:nvPr>
            <p:ph sz="quarter" idx="13"/>
          </p:nvPr>
        </p:nvSpPr>
        <p:spPr>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ea typeface="+mn-ea"/>
                <a:cs typeface="+mn-cs"/>
              </a:rPr>
              <a:t>Teacher feedbac</a:t>
            </a:r>
            <a:r>
              <a:rPr lang="en-US" dirty="0" smtClean="0">
                <a:cs typeface="+mn-cs"/>
              </a:rPr>
              <a:t>k </a:t>
            </a:r>
          </a:p>
          <a:p>
            <a:pPr lvl="1">
              <a:defRPr/>
            </a:pPr>
            <a:r>
              <a:rPr lang="en-US" dirty="0" smtClean="0">
                <a:cs typeface="+mn-cs"/>
              </a:rPr>
              <a:t>Students wanted to make more games</a:t>
            </a:r>
          </a:p>
          <a:p>
            <a:pPr lvl="1">
              <a:defRPr/>
            </a:pPr>
            <a:r>
              <a:rPr lang="en-US" dirty="0" smtClean="0">
                <a:cs typeface="+mn-cs"/>
              </a:rPr>
              <a:t>Not sure if students learned what they</a:t>
            </a:r>
            <a:br>
              <a:rPr lang="en-US" dirty="0" smtClean="0">
                <a:cs typeface="+mn-cs"/>
              </a:rPr>
            </a:br>
            <a:r>
              <a:rPr lang="en-US" dirty="0" smtClean="0">
                <a:cs typeface="+mn-cs"/>
              </a:rPr>
              <a:t>were supposed to</a:t>
            </a:r>
          </a:p>
          <a:p>
            <a:pPr marL="0" indent="0" eaLnBrk="1" hangingPunct="1">
              <a:buNone/>
              <a:defRPr/>
            </a:pPr>
            <a:endParaRPr lang="en-US" dirty="0" smtClean="0">
              <a:ea typeface="+mn-ea"/>
              <a:cs typeface="+mn-cs"/>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pPr/>
              <a:t>37</a:t>
            </a:fld>
            <a:endParaRPr lang="en-US" dirty="0"/>
          </a:p>
        </p:txBody>
      </p:sp>
      <p:pic>
        <p:nvPicPr>
          <p:cNvPr id="7" name="Picture 2" descr="SDC1069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1909" y="2609264"/>
            <a:ext cx="3942261" cy="2956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39081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sz="quarter" idx="13"/>
          </p:nvPr>
        </p:nvSpPr>
        <p:spPr/>
        <p:txBody>
          <a:bodyPr>
            <a:normAutofit/>
          </a:bodyPr>
          <a:lstStyle/>
          <a:p>
            <a:pPr marL="514350" indent="-514350">
              <a:buFont typeface="+mj-lt"/>
              <a:buAutoNum type="arabicPeriod"/>
            </a:pPr>
            <a:r>
              <a:rPr lang="en-US" dirty="0"/>
              <a:t>Students are more interested in learning about (or through) current or familiar </a:t>
            </a:r>
            <a:r>
              <a:rPr lang="en-US" dirty="0" smtClean="0"/>
              <a:t>technologies</a:t>
            </a:r>
          </a:p>
          <a:p>
            <a:pPr lvl="1"/>
            <a:r>
              <a:rPr lang="en-US" dirty="0" smtClean="0"/>
              <a:t>Proposed to create a new game based lesson in Alice</a:t>
            </a:r>
          </a:p>
          <a:p>
            <a:pPr lvl="1"/>
            <a:r>
              <a:rPr lang="en-US" dirty="0" smtClean="0"/>
              <a:t>Whack a Mole</a:t>
            </a:r>
          </a:p>
        </p:txBody>
      </p:sp>
      <p:sp>
        <p:nvSpPr>
          <p:cNvPr id="4" name="Slide Number Placeholder 3"/>
          <p:cNvSpPr>
            <a:spLocks noGrp="1"/>
          </p:cNvSpPr>
          <p:nvPr>
            <p:ph type="sldNum" sz="quarter" idx="12"/>
          </p:nvPr>
        </p:nvSpPr>
        <p:spPr/>
        <p:txBody>
          <a:bodyPr/>
          <a:lstStyle/>
          <a:p>
            <a:fld id="{6D22F896-40B5-4ADD-8801-0D06FADFA095}" type="slidenum">
              <a:rPr lang="en-US" smtClean="0"/>
              <a:pPr/>
              <a:t>38</a:t>
            </a:fld>
            <a:endParaRPr lang="en-US" dirty="0"/>
          </a:p>
        </p:txBody>
      </p:sp>
    </p:spTree>
    <p:extLst>
      <p:ext uri="{BB962C8B-B14F-4D97-AF65-F5344CB8AC3E}">
        <p14:creationId xmlns:p14="http://schemas.microsoft.com/office/powerpoint/2010/main" val="400406815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Whack a Mole</a:t>
            </a:r>
            <a:endParaRPr lang="en-US" dirty="0"/>
          </a:p>
        </p:txBody>
      </p:sp>
      <p:sp>
        <p:nvSpPr>
          <p:cNvPr id="3" name="Content Placeholder 2"/>
          <p:cNvSpPr>
            <a:spLocks noGrp="1"/>
          </p:cNvSpPr>
          <p:nvPr>
            <p:ph sz="quarter" idx="13"/>
          </p:nvPr>
        </p:nvSpPr>
        <p:spPr/>
        <p:txBody>
          <a:bodyPr>
            <a:normAutofit fontScale="77500" lnSpcReduction="20000"/>
          </a:bodyPr>
          <a:lstStyle/>
          <a:p>
            <a:r>
              <a:rPr lang="en-US" dirty="0" smtClean="0"/>
              <a:t>Properties: Penguins, Score, Clicked, Current Penguin</a:t>
            </a:r>
          </a:p>
          <a:p>
            <a:r>
              <a:rPr lang="en-US" dirty="0" smtClean="0"/>
              <a:t>Methods: Make a penguin come up, get a random penguin, check game score</a:t>
            </a:r>
          </a:p>
          <a:p>
            <a:r>
              <a:rPr lang="en-US" dirty="0" smtClean="0"/>
              <a:t>Steps:</a:t>
            </a:r>
          </a:p>
          <a:p>
            <a:pPr marL="1128713" indent="-457200"/>
            <a:r>
              <a:rPr lang="en-US" dirty="0"/>
              <a:t>get a random penguin</a:t>
            </a:r>
          </a:p>
          <a:p>
            <a:pPr marL="1128713" indent="-457200"/>
            <a:r>
              <a:rPr lang="en-US" dirty="0"/>
              <a:t>move the random penguin up</a:t>
            </a:r>
          </a:p>
          <a:p>
            <a:pPr marL="1128713" indent="-457200"/>
            <a:r>
              <a:rPr lang="en-US" dirty="0"/>
              <a:t>wait</a:t>
            </a:r>
          </a:p>
          <a:p>
            <a:pPr marL="1128713" indent="-457200"/>
            <a:r>
              <a:rPr lang="en-US" dirty="0"/>
              <a:t>move the random penguin down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39</a:t>
            </a:fld>
            <a:endParaRPr lang="en-US" dirty="0"/>
          </a:p>
        </p:txBody>
      </p:sp>
    </p:spTree>
    <p:extLst>
      <p:ext uri="{BB962C8B-B14F-4D97-AF65-F5344CB8AC3E}">
        <p14:creationId xmlns:p14="http://schemas.microsoft.com/office/powerpoint/2010/main" val="3626082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school trends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Students in high School: 16 million</a:t>
            </a:r>
          </a:p>
          <a:p>
            <a:r>
              <a:rPr lang="en-US" dirty="0" smtClean="0"/>
              <a:t>Students who will be graduating seniors: 3.2 Million</a:t>
            </a:r>
          </a:p>
          <a:p>
            <a:r>
              <a:rPr lang="en-US" dirty="0" smtClean="0"/>
              <a:t>Students who will choose Computing majors: 96,000 or 3%</a:t>
            </a:r>
          </a:p>
          <a:p>
            <a:r>
              <a:rPr lang="en-US" dirty="0" smtClean="0"/>
              <a:t>This group of students will have the composition of 5 boys for every 1 girl</a:t>
            </a:r>
          </a:p>
        </p:txBody>
      </p:sp>
      <p:sp>
        <p:nvSpPr>
          <p:cNvPr id="4" name="Slide Number Placeholder 3"/>
          <p:cNvSpPr>
            <a:spLocks noGrp="1"/>
          </p:cNvSpPr>
          <p:nvPr>
            <p:ph type="sldNum" sz="quarter" idx="12"/>
          </p:nvPr>
        </p:nvSpPr>
        <p:spPr/>
        <p:txBody>
          <a:bodyPr/>
          <a:lstStyle/>
          <a:p>
            <a:fld id="{6D22F896-40B5-4ADD-8801-0D06FADFA095}" type="slidenum">
              <a:rPr lang="en-US" smtClean="0"/>
              <a:pPr/>
              <a:t>4</a:t>
            </a:fld>
            <a:endParaRPr lang="en-US" dirty="0"/>
          </a:p>
        </p:txBody>
      </p:sp>
      <p:grpSp>
        <p:nvGrpSpPr>
          <p:cNvPr id="46" name="Group 45"/>
          <p:cNvGrpSpPr/>
          <p:nvPr/>
        </p:nvGrpSpPr>
        <p:grpSpPr>
          <a:xfrm>
            <a:off x="7443953" y="1135004"/>
            <a:ext cx="4061545" cy="1031669"/>
            <a:chOff x="6765011" y="2063396"/>
            <a:chExt cx="4061545" cy="1031669"/>
          </a:xfrm>
        </p:grpSpPr>
        <p:pic>
          <p:nvPicPr>
            <p:cNvPr id="6" name="Picture 5"/>
            <p:cNvPicPr>
              <a:picLocks noChangeAspect="1"/>
            </p:cNvPicPr>
            <p:nvPr/>
          </p:nvPicPr>
          <p:blipFill>
            <a:blip r:embed="rId3"/>
            <a:stretch>
              <a:fillRect/>
            </a:stretch>
          </p:blipFill>
          <p:spPr>
            <a:xfrm>
              <a:off x="6765011" y="2577145"/>
              <a:ext cx="489670" cy="517920"/>
            </a:xfrm>
            <a:prstGeom prst="rect">
              <a:avLst/>
            </a:prstGeom>
          </p:spPr>
        </p:pic>
        <p:pic>
          <p:nvPicPr>
            <p:cNvPr id="7" name="Picture 6"/>
            <p:cNvPicPr>
              <a:picLocks noChangeAspect="1"/>
            </p:cNvPicPr>
            <p:nvPr/>
          </p:nvPicPr>
          <p:blipFill>
            <a:blip r:embed="rId3"/>
            <a:stretch>
              <a:fillRect/>
            </a:stretch>
          </p:blipFill>
          <p:spPr>
            <a:xfrm>
              <a:off x="7275279" y="2577145"/>
              <a:ext cx="489670" cy="517920"/>
            </a:xfrm>
            <a:prstGeom prst="rect">
              <a:avLst/>
            </a:prstGeom>
          </p:spPr>
        </p:pic>
        <p:pic>
          <p:nvPicPr>
            <p:cNvPr id="8" name="Picture 7"/>
            <p:cNvPicPr>
              <a:picLocks noChangeAspect="1"/>
            </p:cNvPicPr>
            <p:nvPr/>
          </p:nvPicPr>
          <p:blipFill>
            <a:blip r:embed="rId3"/>
            <a:stretch>
              <a:fillRect/>
            </a:stretch>
          </p:blipFill>
          <p:spPr>
            <a:xfrm>
              <a:off x="7785547" y="2577145"/>
              <a:ext cx="489670" cy="517920"/>
            </a:xfrm>
            <a:prstGeom prst="rect">
              <a:avLst/>
            </a:prstGeom>
          </p:spPr>
        </p:pic>
        <p:pic>
          <p:nvPicPr>
            <p:cNvPr id="9" name="Picture 8"/>
            <p:cNvPicPr>
              <a:picLocks noChangeAspect="1"/>
            </p:cNvPicPr>
            <p:nvPr/>
          </p:nvPicPr>
          <p:blipFill>
            <a:blip r:embed="rId3"/>
            <a:stretch>
              <a:fillRect/>
            </a:stretch>
          </p:blipFill>
          <p:spPr>
            <a:xfrm>
              <a:off x="8295815" y="2577145"/>
              <a:ext cx="489670" cy="517920"/>
            </a:xfrm>
            <a:prstGeom prst="rect">
              <a:avLst/>
            </a:prstGeom>
          </p:spPr>
        </p:pic>
        <p:pic>
          <p:nvPicPr>
            <p:cNvPr id="10" name="Picture 9"/>
            <p:cNvPicPr>
              <a:picLocks noChangeAspect="1"/>
            </p:cNvPicPr>
            <p:nvPr/>
          </p:nvPicPr>
          <p:blipFill>
            <a:blip r:embed="rId3"/>
            <a:stretch>
              <a:fillRect/>
            </a:stretch>
          </p:blipFill>
          <p:spPr>
            <a:xfrm>
              <a:off x="8806083" y="2577145"/>
              <a:ext cx="489670" cy="517920"/>
            </a:xfrm>
            <a:prstGeom prst="rect">
              <a:avLst/>
            </a:prstGeom>
          </p:spPr>
        </p:pic>
        <p:pic>
          <p:nvPicPr>
            <p:cNvPr id="11" name="Picture 10"/>
            <p:cNvPicPr>
              <a:picLocks noChangeAspect="1"/>
            </p:cNvPicPr>
            <p:nvPr/>
          </p:nvPicPr>
          <p:blipFill>
            <a:blip r:embed="rId3"/>
            <a:stretch>
              <a:fillRect/>
            </a:stretch>
          </p:blipFill>
          <p:spPr>
            <a:xfrm>
              <a:off x="9316351" y="2577145"/>
              <a:ext cx="489670" cy="517920"/>
            </a:xfrm>
            <a:prstGeom prst="rect">
              <a:avLst/>
            </a:prstGeom>
          </p:spPr>
        </p:pic>
        <p:pic>
          <p:nvPicPr>
            <p:cNvPr id="12" name="Picture 11"/>
            <p:cNvPicPr>
              <a:picLocks noChangeAspect="1"/>
            </p:cNvPicPr>
            <p:nvPr/>
          </p:nvPicPr>
          <p:blipFill>
            <a:blip r:embed="rId3"/>
            <a:stretch>
              <a:fillRect/>
            </a:stretch>
          </p:blipFill>
          <p:spPr>
            <a:xfrm>
              <a:off x="9826619" y="2577145"/>
              <a:ext cx="489670" cy="517920"/>
            </a:xfrm>
            <a:prstGeom prst="rect">
              <a:avLst/>
            </a:prstGeom>
          </p:spPr>
        </p:pic>
        <p:pic>
          <p:nvPicPr>
            <p:cNvPr id="13" name="Picture 12"/>
            <p:cNvPicPr>
              <a:picLocks noChangeAspect="1"/>
            </p:cNvPicPr>
            <p:nvPr/>
          </p:nvPicPr>
          <p:blipFill>
            <a:blip r:embed="rId3"/>
            <a:stretch>
              <a:fillRect/>
            </a:stretch>
          </p:blipFill>
          <p:spPr>
            <a:xfrm>
              <a:off x="10336886" y="2577145"/>
              <a:ext cx="489670" cy="517920"/>
            </a:xfrm>
            <a:prstGeom prst="rect">
              <a:avLst/>
            </a:prstGeom>
          </p:spPr>
        </p:pic>
        <p:pic>
          <p:nvPicPr>
            <p:cNvPr id="16" name="Picture 15"/>
            <p:cNvPicPr>
              <a:picLocks noChangeAspect="1"/>
            </p:cNvPicPr>
            <p:nvPr/>
          </p:nvPicPr>
          <p:blipFill>
            <a:blip r:embed="rId3"/>
            <a:stretch>
              <a:fillRect/>
            </a:stretch>
          </p:blipFill>
          <p:spPr>
            <a:xfrm>
              <a:off x="6765011" y="2063396"/>
              <a:ext cx="489670" cy="517920"/>
            </a:xfrm>
            <a:prstGeom prst="rect">
              <a:avLst/>
            </a:prstGeom>
          </p:spPr>
        </p:pic>
        <p:pic>
          <p:nvPicPr>
            <p:cNvPr id="17" name="Picture 16"/>
            <p:cNvPicPr>
              <a:picLocks noChangeAspect="1"/>
            </p:cNvPicPr>
            <p:nvPr/>
          </p:nvPicPr>
          <p:blipFill>
            <a:blip r:embed="rId3"/>
            <a:stretch>
              <a:fillRect/>
            </a:stretch>
          </p:blipFill>
          <p:spPr>
            <a:xfrm>
              <a:off x="7275279" y="2063396"/>
              <a:ext cx="489670" cy="517920"/>
            </a:xfrm>
            <a:prstGeom prst="rect">
              <a:avLst/>
            </a:prstGeom>
          </p:spPr>
        </p:pic>
        <p:pic>
          <p:nvPicPr>
            <p:cNvPr id="18" name="Picture 17"/>
            <p:cNvPicPr>
              <a:picLocks noChangeAspect="1"/>
            </p:cNvPicPr>
            <p:nvPr/>
          </p:nvPicPr>
          <p:blipFill>
            <a:blip r:embed="rId3"/>
            <a:stretch>
              <a:fillRect/>
            </a:stretch>
          </p:blipFill>
          <p:spPr>
            <a:xfrm>
              <a:off x="7785547" y="2063396"/>
              <a:ext cx="489670" cy="517920"/>
            </a:xfrm>
            <a:prstGeom prst="rect">
              <a:avLst/>
            </a:prstGeom>
          </p:spPr>
        </p:pic>
        <p:pic>
          <p:nvPicPr>
            <p:cNvPr id="19" name="Picture 18"/>
            <p:cNvPicPr>
              <a:picLocks noChangeAspect="1"/>
            </p:cNvPicPr>
            <p:nvPr/>
          </p:nvPicPr>
          <p:blipFill>
            <a:blip r:embed="rId3"/>
            <a:stretch>
              <a:fillRect/>
            </a:stretch>
          </p:blipFill>
          <p:spPr>
            <a:xfrm>
              <a:off x="8295815" y="2063396"/>
              <a:ext cx="489670" cy="517920"/>
            </a:xfrm>
            <a:prstGeom prst="rect">
              <a:avLst/>
            </a:prstGeom>
          </p:spPr>
        </p:pic>
        <p:pic>
          <p:nvPicPr>
            <p:cNvPr id="20" name="Picture 19"/>
            <p:cNvPicPr>
              <a:picLocks noChangeAspect="1"/>
            </p:cNvPicPr>
            <p:nvPr/>
          </p:nvPicPr>
          <p:blipFill>
            <a:blip r:embed="rId3"/>
            <a:stretch>
              <a:fillRect/>
            </a:stretch>
          </p:blipFill>
          <p:spPr>
            <a:xfrm>
              <a:off x="8806083" y="2063396"/>
              <a:ext cx="489670" cy="517920"/>
            </a:xfrm>
            <a:prstGeom prst="rect">
              <a:avLst/>
            </a:prstGeom>
          </p:spPr>
        </p:pic>
        <p:pic>
          <p:nvPicPr>
            <p:cNvPr id="21" name="Picture 20"/>
            <p:cNvPicPr>
              <a:picLocks noChangeAspect="1"/>
            </p:cNvPicPr>
            <p:nvPr/>
          </p:nvPicPr>
          <p:blipFill>
            <a:blip r:embed="rId3"/>
            <a:stretch>
              <a:fillRect/>
            </a:stretch>
          </p:blipFill>
          <p:spPr>
            <a:xfrm>
              <a:off x="9316351" y="2063396"/>
              <a:ext cx="489670" cy="517920"/>
            </a:xfrm>
            <a:prstGeom prst="rect">
              <a:avLst/>
            </a:prstGeom>
          </p:spPr>
        </p:pic>
        <p:pic>
          <p:nvPicPr>
            <p:cNvPr id="22" name="Picture 21"/>
            <p:cNvPicPr>
              <a:picLocks noChangeAspect="1"/>
            </p:cNvPicPr>
            <p:nvPr/>
          </p:nvPicPr>
          <p:blipFill>
            <a:blip r:embed="rId3"/>
            <a:stretch>
              <a:fillRect/>
            </a:stretch>
          </p:blipFill>
          <p:spPr>
            <a:xfrm>
              <a:off x="9826619" y="2063396"/>
              <a:ext cx="489670" cy="517920"/>
            </a:xfrm>
            <a:prstGeom prst="rect">
              <a:avLst/>
            </a:prstGeom>
          </p:spPr>
        </p:pic>
        <p:pic>
          <p:nvPicPr>
            <p:cNvPr id="23" name="Picture 22"/>
            <p:cNvPicPr>
              <a:picLocks noChangeAspect="1"/>
            </p:cNvPicPr>
            <p:nvPr/>
          </p:nvPicPr>
          <p:blipFill>
            <a:blip r:embed="rId3"/>
            <a:stretch>
              <a:fillRect/>
            </a:stretch>
          </p:blipFill>
          <p:spPr>
            <a:xfrm>
              <a:off x="10336886" y="2063396"/>
              <a:ext cx="489670" cy="517920"/>
            </a:xfrm>
            <a:prstGeom prst="rect">
              <a:avLst/>
            </a:prstGeom>
          </p:spPr>
        </p:pic>
      </p:grpSp>
      <p:grpSp>
        <p:nvGrpSpPr>
          <p:cNvPr id="41" name="Group 40"/>
          <p:cNvGrpSpPr/>
          <p:nvPr/>
        </p:nvGrpSpPr>
        <p:grpSpPr>
          <a:xfrm>
            <a:off x="4784992" y="4629406"/>
            <a:ext cx="1477089" cy="522112"/>
            <a:chOff x="9256472" y="4234825"/>
            <a:chExt cx="1477089" cy="522112"/>
          </a:xfrm>
        </p:grpSpPr>
        <p:pic>
          <p:nvPicPr>
            <p:cNvPr id="33" name="Picture 32"/>
            <p:cNvPicPr>
              <a:picLocks noChangeAspect="1"/>
            </p:cNvPicPr>
            <p:nvPr/>
          </p:nvPicPr>
          <p:blipFill rotWithShape="1">
            <a:blip r:embed="rId3">
              <a:duotone>
                <a:schemeClr val="accent1">
                  <a:shade val="45000"/>
                  <a:satMod val="135000"/>
                </a:schemeClr>
                <a:prstClr val="white"/>
              </a:duotone>
            </a:blip>
            <a:srcRect r="47107"/>
            <a:stretch/>
          </p:blipFill>
          <p:spPr>
            <a:xfrm>
              <a:off x="9256472" y="4239017"/>
              <a:ext cx="259003" cy="517920"/>
            </a:xfrm>
            <a:prstGeom prst="rect">
              <a:avLst/>
            </a:prstGeom>
          </p:spPr>
        </p:pic>
        <p:pic>
          <p:nvPicPr>
            <p:cNvPr id="34" name="Picture 33"/>
            <p:cNvPicPr>
              <a:picLocks noChangeAspect="1"/>
            </p:cNvPicPr>
            <p:nvPr/>
          </p:nvPicPr>
          <p:blipFill rotWithShape="1">
            <a:blip r:embed="rId3"/>
            <a:srcRect l="55988"/>
            <a:stretch/>
          </p:blipFill>
          <p:spPr>
            <a:xfrm>
              <a:off x="10024340" y="4239017"/>
              <a:ext cx="215512" cy="517920"/>
            </a:xfrm>
            <a:prstGeom prst="rect">
              <a:avLst/>
            </a:prstGeom>
          </p:spPr>
        </p:pic>
        <p:pic>
          <p:nvPicPr>
            <p:cNvPr id="35" name="Picture 34"/>
            <p:cNvPicPr>
              <a:picLocks noChangeAspect="1"/>
            </p:cNvPicPr>
            <p:nvPr/>
          </p:nvPicPr>
          <p:blipFill rotWithShape="1">
            <a:blip r:embed="rId3"/>
            <a:srcRect l="55988"/>
            <a:stretch/>
          </p:blipFill>
          <p:spPr>
            <a:xfrm>
              <a:off x="9777485" y="4239017"/>
              <a:ext cx="215512" cy="517920"/>
            </a:xfrm>
            <a:prstGeom prst="rect">
              <a:avLst/>
            </a:prstGeom>
          </p:spPr>
        </p:pic>
        <p:pic>
          <p:nvPicPr>
            <p:cNvPr id="36" name="Picture 35"/>
            <p:cNvPicPr>
              <a:picLocks noChangeAspect="1"/>
            </p:cNvPicPr>
            <p:nvPr/>
          </p:nvPicPr>
          <p:blipFill rotWithShape="1">
            <a:blip r:embed="rId3"/>
            <a:srcRect l="55988"/>
            <a:stretch/>
          </p:blipFill>
          <p:spPr>
            <a:xfrm>
              <a:off x="10271195" y="4239017"/>
              <a:ext cx="215512" cy="517920"/>
            </a:xfrm>
            <a:prstGeom prst="rect">
              <a:avLst/>
            </a:prstGeom>
          </p:spPr>
        </p:pic>
        <p:pic>
          <p:nvPicPr>
            <p:cNvPr id="37" name="Picture 36"/>
            <p:cNvPicPr>
              <a:picLocks noChangeAspect="1"/>
            </p:cNvPicPr>
            <p:nvPr/>
          </p:nvPicPr>
          <p:blipFill rotWithShape="1">
            <a:blip r:embed="rId3"/>
            <a:srcRect l="55988"/>
            <a:stretch/>
          </p:blipFill>
          <p:spPr>
            <a:xfrm>
              <a:off x="10518049" y="4239017"/>
              <a:ext cx="215512" cy="517920"/>
            </a:xfrm>
            <a:prstGeom prst="rect">
              <a:avLst/>
            </a:prstGeom>
          </p:spPr>
        </p:pic>
        <p:pic>
          <p:nvPicPr>
            <p:cNvPr id="38" name="Picture 37"/>
            <p:cNvPicPr>
              <a:picLocks noChangeAspect="1"/>
            </p:cNvPicPr>
            <p:nvPr/>
          </p:nvPicPr>
          <p:blipFill rotWithShape="1">
            <a:blip r:embed="rId3"/>
            <a:srcRect l="55988"/>
            <a:stretch/>
          </p:blipFill>
          <p:spPr>
            <a:xfrm>
              <a:off x="9536220" y="4234825"/>
              <a:ext cx="215512" cy="517920"/>
            </a:xfrm>
            <a:prstGeom prst="rect">
              <a:avLst/>
            </a:prstGeom>
          </p:spPr>
        </p:pic>
      </p:grpSp>
      <p:grpSp>
        <p:nvGrpSpPr>
          <p:cNvPr id="47" name="Group 46"/>
          <p:cNvGrpSpPr/>
          <p:nvPr/>
        </p:nvGrpSpPr>
        <p:grpSpPr>
          <a:xfrm>
            <a:off x="9995293" y="1648753"/>
            <a:ext cx="1510205" cy="517920"/>
            <a:chOff x="9316351" y="2577145"/>
            <a:chExt cx="1510205" cy="517920"/>
          </a:xfrm>
        </p:grpSpPr>
        <p:pic>
          <p:nvPicPr>
            <p:cNvPr id="48" name="Picture 47"/>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blip>
            <a:stretch>
              <a:fillRect/>
            </a:stretch>
          </p:blipFill>
          <p:spPr>
            <a:xfrm>
              <a:off x="9316351" y="2577145"/>
              <a:ext cx="489670" cy="517920"/>
            </a:xfrm>
            <a:prstGeom prst="rect">
              <a:avLst/>
            </a:prstGeom>
            <a:noFill/>
            <a:ln>
              <a:noFill/>
            </a:ln>
          </p:spPr>
        </p:pic>
        <p:pic>
          <p:nvPicPr>
            <p:cNvPr id="49" name="Picture 48"/>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blip>
            <a:stretch>
              <a:fillRect/>
            </a:stretch>
          </p:blipFill>
          <p:spPr>
            <a:xfrm>
              <a:off x="9826619" y="2577145"/>
              <a:ext cx="489670" cy="517920"/>
            </a:xfrm>
            <a:prstGeom prst="rect">
              <a:avLst/>
            </a:prstGeom>
            <a:noFill/>
            <a:ln>
              <a:noFill/>
            </a:ln>
          </p:spPr>
        </p:pic>
        <p:pic>
          <p:nvPicPr>
            <p:cNvPr id="50" name="Picture 49"/>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blip>
            <a:stretch>
              <a:fillRect/>
            </a:stretch>
          </p:blipFill>
          <p:spPr>
            <a:xfrm>
              <a:off x="10336886" y="2577145"/>
              <a:ext cx="489670" cy="517920"/>
            </a:xfrm>
            <a:prstGeom prst="rect">
              <a:avLst/>
            </a:prstGeom>
            <a:noFill/>
            <a:ln>
              <a:noFill/>
            </a:ln>
          </p:spPr>
        </p:pic>
      </p:grpSp>
      <p:pic>
        <p:nvPicPr>
          <p:cNvPr id="32" name="Picture 31"/>
          <p:cNvPicPr>
            <a:picLocks/>
          </p:cNvPicPr>
          <p:nvPr/>
        </p:nvPicPr>
        <p:blipFill rotWithShape="1">
          <a:blip r:embed="rId3">
            <a:duotone>
              <a:schemeClr val="accent1">
                <a:shade val="45000"/>
                <a:satMod val="135000"/>
              </a:schemeClr>
              <a:prstClr val="white"/>
            </a:duotone>
          </a:blip>
          <a:srcRect l="90097" r="566"/>
          <a:stretch/>
        </p:blipFill>
        <p:spPr>
          <a:xfrm>
            <a:off x="11476219" y="1664629"/>
            <a:ext cx="18286" cy="490487"/>
          </a:xfrm>
          <a:prstGeom prst="rect">
            <a:avLst/>
          </a:prstGeom>
        </p:spPr>
      </p:pic>
    </p:spTree>
    <p:extLst>
      <p:ext uri="{BB962C8B-B14F-4D97-AF65-F5344CB8AC3E}">
        <p14:creationId xmlns:p14="http://schemas.microsoft.com/office/powerpoint/2010/main" val="5894778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sz="quarter" idx="13"/>
          </p:nvPr>
        </p:nvSpPr>
        <p:spPr/>
        <p:txBody>
          <a:bodyPr>
            <a:normAutofit fontScale="85000" lnSpcReduction="10000"/>
          </a:bodyPr>
          <a:lstStyle/>
          <a:p>
            <a:r>
              <a:rPr lang="en-US" dirty="0" smtClean="0"/>
              <a:t>Check Game Score</a:t>
            </a:r>
          </a:p>
          <a:p>
            <a:pPr lvl="1"/>
            <a:r>
              <a:rPr lang="en-US" dirty="0" smtClean="0"/>
              <a:t>check </a:t>
            </a:r>
            <a:r>
              <a:rPr lang="en-US" dirty="0"/>
              <a:t>that the item that was clicked was the right penguin and that it </a:t>
            </a:r>
            <a:r>
              <a:rPr lang="en-US" dirty="0" smtClean="0"/>
              <a:t>hasn’t </a:t>
            </a:r>
            <a:r>
              <a:rPr lang="en-US" dirty="0"/>
              <a:t>been clicked before</a:t>
            </a:r>
          </a:p>
          <a:p>
            <a:pPr lvl="1"/>
            <a:r>
              <a:rPr lang="en-US" dirty="0"/>
              <a:t>if true update the score, move the slider down, clicked == true</a:t>
            </a:r>
          </a:p>
          <a:p>
            <a:pPr lvl="1"/>
            <a:r>
              <a:rPr lang="en-US" dirty="0"/>
              <a:t>else do </a:t>
            </a:r>
            <a:r>
              <a:rPr lang="en-US" dirty="0" smtClean="0"/>
              <a:t>nothing</a:t>
            </a:r>
          </a:p>
          <a:p>
            <a:r>
              <a:rPr lang="en-US" dirty="0" smtClean="0"/>
              <a:t>Get Random Penguin</a:t>
            </a:r>
          </a:p>
          <a:p>
            <a:pPr lvl="1"/>
            <a:r>
              <a:rPr lang="en-US" dirty="0"/>
              <a:t>set the current penguin to a random penguin from the penguins </a:t>
            </a:r>
            <a:r>
              <a:rPr lang="en-US" dirty="0" smtClean="0"/>
              <a:t>list</a:t>
            </a:r>
            <a:endParaRPr lang="en-US" dirty="0"/>
          </a:p>
          <a:p>
            <a:pPr lvl="1"/>
            <a:r>
              <a:rPr lang="en-US" dirty="0"/>
              <a:t>set </a:t>
            </a:r>
            <a:r>
              <a:rPr lang="en-US" dirty="0" err="1"/>
              <a:t>clickedOnce</a:t>
            </a:r>
            <a:r>
              <a:rPr lang="en-US" dirty="0"/>
              <a:t> to false</a:t>
            </a:r>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40</a:t>
            </a:fld>
            <a:endParaRPr lang="en-US" dirty="0"/>
          </a:p>
        </p:txBody>
      </p:sp>
    </p:spTree>
    <p:extLst>
      <p:ext uri="{BB962C8B-B14F-4D97-AF65-F5344CB8AC3E}">
        <p14:creationId xmlns:p14="http://schemas.microsoft.com/office/powerpoint/2010/main" val="348770871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r>
              <a:rPr lang="en-US" altLang="en-US" dirty="0" smtClean="0"/>
              <a:t>Games with Alice</a:t>
            </a:r>
          </a:p>
        </p:txBody>
      </p:sp>
      <p:sp>
        <p:nvSpPr>
          <p:cNvPr id="2" name="Slide Number Placeholder 1"/>
          <p:cNvSpPr>
            <a:spLocks noGrp="1"/>
          </p:cNvSpPr>
          <p:nvPr>
            <p:ph type="sldNum" sz="quarter" idx="12"/>
          </p:nvPr>
        </p:nvSpPr>
        <p:spPr/>
        <p:txBody>
          <a:bodyPr/>
          <a:lstStyle/>
          <a:p>
            <a:fld id="{6D22F896-40B5-4ADD-8801-0D06FADFA095}" type="slidenum">
              <a:rPr lang="en-US" smtClean="0"/>
              <a:pPr/>
              <a:t>41</a:t>
            </a:fld>
            <a:endParaRPr lang="en-US" dirty="0"/>
          </a:p>
        </p:txBody>
      </p:sp>
      <p:graphicFrame>
        <p:nvGraphicFramePr>
          <p:cNvPr id="9" name="Chart 8"/>
          <p:cNvGraphicFramePr>
            <a:graphicFrameLocks/>
          </p:cNvGraphicFramePr>
          <p:nvPr>
            <p:extLst>
              <p:ext uri="{D42A27DB-BD31-4B8C-83A1-F6EECF244321}">
                <p14:modId xmlns:p14="http://schemas.microsoft.com/office/powerpoint/2010/main" val="4149420147"/>
              </p:ext>
            </p:extLst>
          </p:nvPr>
        </p:nvGraphicFramePr>
        <p:xfrm>
          <a:off x="7630516" y="3377275"/>
          <a:ext cx="4189728" cy="23653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a:graphicFrameLocks/>
          </p:cNvGraphicFramePr>
          <p:nvPr>
            <p:extLst>
              <p:ext uri="{D42A27DB-BD31-4B8C-83A1-F6EECF244321}">
                <p14:modId xmlns:p14="http://schemas.microsoft.com/office/powerpoint/2010/main" val="1376681257"/>
              </p:ext>
            </p:extLst>
          </p:nvPr>
        </p:nvGraphicFramePr>
        <p:xfrm>
          <a:off x="591117" y="975449"/>
          <a:ext cx="7493000" cy="4711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p:cNvGraphicFramePr>
            <a:graphicFrameLocks/>
          </p:cNvGraphicFramePr>
          <p:nvPr>
            <p:extLst>
              <p:ext uri="{D42A27DB-BD31-4B8C-83A1-F6EECF244321}">
                <p14:modId xmlns:p14="http://schemas.microsoft.com/office/powerpoint/2010/main" val="3689761387"/>
              </p:ext>
            </p:extLst>
          </p:nvPr>
        </p:nvGraphicFramePr>
        <p:xfrm>
          <a:off x="7630516" y="1194111"/>
          <a:ext cx="4186918" cy="2411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4975412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sz="quarter" idx="13"/>
          </p:nvPr>
        </p:nvSpPr>
        <p:spPr/>
        <p:txBody>
          <a:bodyPr>
            <a:normAutofit fontScale="92500" lnSpcReduction="10000"/>
          </a:bodyPr>
          <a:lstStyle/>
          <a:p>
            <a:pPr marL="514350" indent="-514350">
              <a:buFont typeface="+mj-lt"/>
              <a:buAutoNum type="arabicPeriod"/>
            </a:pPr>
            <a:r>
              <a:rPr lang="en-US" dirty="0"/>
              <a:t>Students are more interested in learning about (or through) current or familiar </a:t>
            </a:r>
            <a:r>
              <a:rPr lang="en-US" dirty="0" smtClean="0"/>
              <a:t>technologies</a:t>
            </a:r>
          </a:p>
          <a:p>
            <a:pPr lvl="1"/>
            <a:r>
              <a:rPr lang="en-US" dirty="0" smtClean="0"/>
              <a:t>Enjoyment and learning measures were both higher</a:t>
            </a:r>
          </a:p>
          <a:p>
            <a:pPr marL="514350" indent="-514350">
              <a:buFont typeface="+mj-lt"/>
              <a:buAutoNum type="arabicPeriod"/>
            </a:pPr>
            <a:r>
              <a:rPr lang="en-US" dirty="0" smtClean="0"/>
              <a:t>Students </a:t>
            </a:r>
            <a:r>
              <a:rPr lang="en-US" dirty="0"/>
              <a:t>who feel confident in their abilities are more likely to persist in an activity </a:t>
            </a:r>
            <a:r>
              <a:rPr lang="en-US" dirty="0" smtClean="0"/>
              <a:t> </a:t>
            </a:r>
          </a:p>
          <a:p>
            <a:pPr lvl="1"/>
            <a:r>
              <a:rPr lang="en-US" dirty="0" smtClean="0"/>
              <a:t>Attrition rose to 60% during this year, Previously ~45% </a:t>
            </a:r>
            <a:endParaRPr lang="en-US" dirty="0"/>
          </a:p>
          <a:p>
            <a:pPr lvl="1"/>
            <a:r>
              <a:rPr lang="en-US" dirty="0" smtClean="0"/>
              <a:t>Likely due to extended time gap between sessions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42</a:t>
            </a:fld>
            <a:endParaRPr lang="en-US" dirty="0"/>
          </a:p>
        </p:txBody>
      </p:sp>
    </p:spTree>
    <p:extLst>
      <p:ext uri="{BB962C8B-B14F-4D97-AF65-F5344CB8AC3E}">
        <p14:creationId xmlns:p14="http://schemas.microsoft.com/office/powerpoint/2010/main" val="93325407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a:bodyPr>
          <a:lstStyle/>
          <a:p>
            <a:pPr eaLnBrk="1" hangingPunct="1"/>
            <a:r>
              <a:rPr lang="en-US" altLang="en-US" dirty="0" smtClean="0"/>
              <a:t>Curricular Changes</a:t>
            </a:r>
          </a:p>
        </p:txBody>
      </p:sp>
      <p:sp>
        <p:nvSpPr>
          <p:cNvPr id="5123" name="Rectangle 3"/>
          <p:cNvSpPr>
            <a:spLocks noGrp="1" noChangeArrowheads="1"/>
          </p:cNvSpPr>
          <p:nvPr>
            <p:ph sz="quarter" idx="13"/>
          </p:nvPr>
        </p:nvSpPr>
        <p:spPr>
          <a:xfrm>
            <a:off x="685801" y="1422078"/>
            <a:ext cx="6299484" cy="39525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ea typeface="+mn-ea"/>
              </a:rPr>
              <a:t>Can we use game design to teach Object Oriented Programming as well as Alice?</a:t>
            </a:r>
          </a:p>
          <a:p>
            <a:pPr lvl="1">
              <a:defRPr/>
            </a:pPr>
            <a:r>
              <a:rPr lang="en-US" dirty="0" smtClean="0">
                <a:ea typeface="+mn-ea"/>
              </a:rPr>
              <a:t>*New* Game </a:t>
            </a:r>
            <a:r>
              <a:rPr lang="en-US" dirty="0">
                <a:ea typeface="+mn-ea"/>
              </a:rPr>
              <a:t>Design </a:t>
            </a:r>
            <a:br>
              <a:rPr lang="en-US" dirty="0">
                <a:ea typeface="+mn-ea"/>
              </a:rPr>
            </a:br>
            <a:r>
              <a:rPr lang="en-US" dirty="0" smtClean="0">
                <a:ea typeface="+mn-ea"/>
              </a:rPr>
              <a:t>w/ Game </a:t>
            </a:r>
            <a:r>
              <a:rPr lang="en-US" dirty="0">
                <a:ea typeface="+mn-ea"/>
              </a:rPr>
              <a:t>Maker </a:t>
            </a:r>
            <a:r>
              <a:rPr lang="en-US" dirty="0">
                <a:ea typeface="+mn-ea"/>
                <a:sym typeface="Wingdings"/>
              </a:rPr>
              <a:t> </a:t>
            </a:r>
            <a:r>
              <a:rPr lang="en-US" dirty="0" smtClean="0">
                <a:ea typeface="+mn-ea"/>
                <a:sym typeface="Wingdings"/>
              </a:rPr>
              <a:t></a:t>
            </a:r>
          </a:p>
          <a:p>
            <a:pPr eaLnBrk="1" hangingPunct="1">
              <a:defRPr/>
            </a:pPr>
            <a:endParaRPr lang="en-US" dirty="0" smtClean="0">
              <a:ea typeface="+mn-ea"/>
              <a:cs typeface="+mn-cs"/>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pPr/>
              <a:t>43</a:t>
            </a:fld>
            <a:endParaRPr lang="en-US" dirty="0"/>
          </a:p>
        </p:txBody>
      </p:sp>
      <p:pic>
        <p:nvPicPr>
          <p:cNvPr id="6" name="Picture 5"/>
          <p:cNvPicPr>
            <a:picLocks noChangeAspect="1"/>
          </p:cNvPicPr>
          <p:nvPr/>
        </p:nvPicPr>
        <p:blipFill>
          <a:blip r:embed="rId3"/>
          <a:stretch>
            <a:fillRect/>
          </a:stretch>
        </p:blipFill>
        <p:spPr>
          <a:xfrm>
            <a:off x="7022641" y="1713370"/>
            <a:ext cx="4559189" cy="3725712"/>
          </a:xfrm>
          <a:prstGeom prst="rect">
            <a:avLst/>
          </a:prstGeom>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5751" y="938158"/>
            <a:ext cx="3350443" cy="133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4104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GameMaker</a:t>
            </a:r>
            <a:endParaRPr lang="en-US" dirty="0"/>
          </a:p>
        </p:txBody>
      </p:sp>
      <p:sp>
        <p:nvSpPr>
          <p:cNvPr id="3" name="Content Placeholder 2"/>
          <p:cNvSpPr>
            <a:spLocks noGrp="1"/>
          </p:cNvSpPr>
          <p:nvPr>
            <p:ph sz="quarter" idx="13"/>
          </p:nvPr>
        </p:nvSpPr>
        <p:spPr>
          <a:xfrm>
            <a:off x="685800" y="1422078"/>
            <a:ext cx="6190339" cy="3952507"/>
          </a:xfrm>
        </p:spPr>
        <p:txBody>
          <a:bodyPr/>
          <a:lstStyle/>
          <a:p>
            <a:r>
              <a:rPr lang="en-US" dirty="0" smtClean="0"/>
              <a:t>Objects: Player, Enemy, Gem</a:t>
            </a:r>
          </a:p>
          <a:p>
            <a:r>
              <a:rPr lang="en-US" dirty="0" smtClean="0"/>
              <a:t>Methods: Move Left, Update Score, Check Collision</a:t>
            </a:r>
          </a:p>
          <a:p>
            <a:r>
              <a:rPr lang="en-US" dirty="0" smtClean="0"/>
              <a:t>Properties/Attributes: Score, Health, Time, Speed</a:t>
            </a:r>
          </a:p>
        </p:txBody>
      </p:sp>
      <p:sp>
        <p:nvSpPr>
          <p:cNvPr id="4" name="Slide Number Placeholder 3"/>
          <p:cNvSpPr>
            <a:spLocks noGrp="1"/>
          </p:cNvSpPr>
          <p:nvPr>
            <p:ph type="sldNum" sz="quarter" idx="12"/>
          </p:nvPr>
        </p:nvSpPr>
        <p:spPr/>
        <p:txBody>
          <a:bodyPr/>
          <a:lstStyle/>
          <a:p>
            <a:fld id="{6D22F896-40B5-4ADD-8801-0D06FADFA095}" type="slidenum">
              <a:rPr lang="en-US" smtClean="0"/>
              <a:pPr/>
              <a:t>44</a:t>
            </a:fld>
            <a:endParaRPr lang="en-US" dirty="0"/>
          </a:p>
        </p:txBody>
      </p:sp>
      <p:pic>
        <p:nvPicPr>
          <p:cNvPr id="6" name="Picture 5" descr="Screen Shot 2014-10-16 at 5.20.17 PM (2).png"/>
          <p:cNvPicPr>
            <a:picLocks noChangeAspect="1"/>
          </p:cNvPicPr>
          <p:nvPr/>
        </p:nvPicPr>
        <p:blipFill rotWithShape="1">
          <a:blip r:embed="rId2">
            <a:extLst>
              <a:ext uri="{28A0092B-C50C-407E-A947-70E740481C1C}">
                <a14:useLocalDpi xmlns:a14="http://schemas.microsoft.com/office/drawing/2010/main" val="0"/>
              </a:ext>
            </a:extLst>
          </a:blip>
          <a:srcRect l="3832" t="4307" r="20452" b="13483"/>
          <a:stretch/>
        </p:blipFill>
        <p:spPr>
          <a:xfrm>
            <a:off x="6905906" y="1579495"/>
            <a:ext cx="4633704" cy="3718402"/>
          </a:xfrm>
          <a:prstGeom prst="rect">
            <a:avLst/>
          </a:prstGeom>
        </p:spPr>
      </p:pic>
    </p:spTree>
    <p:extLst>
      <p:ext uri="{BB962C8B-B14F-4D97-AF65-F5344CB8AC3E}">
        <p14:creationId xmlns:p14="http://schemas.microsoft.com/office/powerpoint/2010/main" val="117501883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GameMaker</a:t>
            </a:r>
            <a:r>
              <a:rPr lang="en-US" dirty="0" smtClean="0"/>
              <a:t> vs. Alice</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45</a:t>
            </a:fld>
            <a:endParaRPr lang="en-US" dirty="0"/>
          </a:p>
        </p:txBody>
      </p:sp>
      <p:graphicFrame>
        <p:nvGraphicFramePr>
          <p:cNvPr id="15" name="Chart 14"/>
          <p:cNvGraphicFramePr>
            <a:graphicFrameLocks/>
          </p:cNvGraphicFramePr>
          <p:nvPr>
            <p:extLst>
              <p:ext uri="{D42A27DB-BD31-4B8C-83A1-F6EECF244321}">
                <p14:modId xmlns:p14="http://schemas.microsoft.com/office/powerpoint/2010/main" val="3449630751"/>
              </p:ext>
            </p:extLst>
          </p:nvPr>
        </p:nvGraphicFramePr>
        <p:xfrm>
          <a:off x="712945" y="1029122"/>
          <a:ext cx="6750050" cy="4495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p:cNvGraphicFramePr>
            <a:graphicFrameLocks/>
          </p:cNvGraphicFramePr>
          <p:nvPr>
            <p:extLst>
              <p:ext uri="{D42A27DB-BD31-4B8C-83A1-F6EECF244321}">
                <p14:modId xmlns:p14="http://schemas.microsoft.com/office/powerpoint/2010/main" val="46097139"/>
              </p:ext>
            </p:extLst>
          </p:nvPr>
        </p:nvGraphicFramePr>
        <p:xfrm>
          <a:off x="7902608" y="3057745"/>
          <a:ext cx="3752307"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p:cNvGraphicFramePr>
            <a:graphicFrameLocks/>
          </p:cNvGraphicFramePr>
          <p:nvPr>
            <p:extLst>
              <p:ext uri="{D42A27DB-BD31-4B8C-83A1-F6EECF244321}">
                <p14:modId xmlns:p14="http://schemas.microsoft.com/office/powerpoint/2010/main" val="3766096913"/>
              </p:ext>
            </p:extLst>
          </p:nvPr>
        </p:nvGraphicFramePr>
        <p:xfrm>
          <a:off x="7901870" y="481711"/>
          <a:ext cx="3752307"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04071081"/>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sz="quarter" idx="13"/>
          </p:nvPr>
        </p:nvSpPr>
        <p:spPr/>
        <p:txBody>
          <a:bodyPr/>
          <a:lstStyle/>
          <a:p>
            <a:pPr marL="514350" indent="-514350">
              <a:buFont typeface="+mj-lt"/>
              <a:buAutoNum type="arabicPeriod"/>
            </a:pPr>
            <a:r>
              <a:rPr lang="en-US" dirty="0"/>
              <a:t>Students are more interested in learning about (or through) current or familiar technologies</a:t>
            </a:r>
          </a:p>
          <a:p>
            <a:pPr marL="514350" indent="-514350">
              <a:buFont typeface="+mj-lt"/>
              <a:buAutoNum type="arabicPeriod"/>
            </a:pPr>
            <a:r>
              <a:rPr lang="en-US" dirty="0" smtClean="0"/>
              <a:t>Students who feel confident in their abilities are more likely to persist in an activity</a:t>
            </a:r>
          </a:p>
          <a:p>
            <a:pPr lvl="1"/>
            <a:r>
              <a:rPr lang="en-US" dirty="0" smtClean="0"/>
              <a:t>Attrition cut in half, by introduction of mid year </a:t>
            </a:r>
            <a:r>
              <a:rPr lang="en-US" dirty="0" err="1" smtClean="0"/>
              <a:t>GameDesign</a:t>
            </a:r>
            <a:r>
              <a:rPr lang="en-US" dirty="0" smtClean="0"/>
              <a:t> Lesson </a:t>
            </a:r>
          </a:p>
        </p:txBody>
      </p:sp>
      <p:sp>
        <p:nvSpPr>
          <p:cNvPr id="4" name="Slide Number Placeholder 3"/>
          <p:cNvSpPr>
            <a:spLocks noGrp="1"/>
          </p:cNvSpPr>
          <p:nvPr>
            <p:ph type="sldNum" sz="quarter" idx="12"/>
          </p:nvPr>
        </p:nvSpPr>
        <p:spPr/>
        <p:txBody>
          <a:bodyPr/>
          <a:lstStyle/>
          <a:p>
            <a:fld id="{6D22F896-40B5-4ADD-8801-0D06FADFA095}" type="slidenum">
              <a:rPr lang="en-US" smtClean="0"/>
              <a:pPr/>
              <a:t>46</a:t>
            </a:fld>
            <a:endParaRPr lang="en-US" dirty="0"/>
          </a:p>
        </p:txBody>
      </p:sp>
    </p:spTree>
    <p:extLst>
      <p:ext uri="{BB962C8B-B14F-4D97-AF65-F5344CB8AC3E}">
        <p14:creationId xmlns:p14="http://schemas.microsoft.com/office/powerpoint/2010/main" val="4221807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r>
              <a:rPr lang="en-US" altLang="en-US" smtClean="0"/>
              <a:t>Now…</a:t>
            </a:r>
          </a:p>
        </p:txBody>
      </p:sp>
      <p:sp>
        <p:nvSpPr>
          <p:cNvPr id="3" name="Content Placeholder 2"/>
          <p:cNvSpPr>
            <a:spLocks noGrp="1"/>
          </p:cNvSpPr>
          <p:nvPr>
            <p:ph sz="quarter" idx="13"/>
          </p:nvPr>
        </p:nvSpPr>
        <p:spPr>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fontScale="92500" lnSpcReduction="10000"/>
          </a:bodyPr>
          <a:lstStyle/>
          <a:p>
            <a:pPr>
              <a:defRPr/>
            </a:pPr>
            <a:r>
              <a:rPr lang="en-US" sz="2400" dirty="0" err="1"/>
              <a:t>CSUnplugged</a:t>
            </a:r>
            <a:r>
              <a:rPr lang="en-US" sz="2400" dirty="0"/>
              <a:t> (</a:t>
            </a:r>
            <a:r>
              <a:rPr lang="en-US" sz="2400" dirty="0">
                <a:solidFill>
                  <a:srgbClr val="008000"/>
                </a:solidFill>
              </a:rPr>
              <a:t>+</a:t>
            </a:r>
            <a:r>
              <a:rPr lang="en-US" sz="2400" dirty="0" err="1">
                <a:solidFill>
                  <a:srgbClr val="008000"/>
                </a:solidFill>
              </a:rPr>
              <a:t>Rubiks</a:t>
            </a:r>
            <a:r>
              <a:rPr lang="en-US" sz="2400" dirty="0">
                <a:solidFill>
                  <a:srgbClr val="008000"/>
                </a:solidFill>
              </a:rPr>
              <a:t> cube algorithms</a:t>
            </a:r>
            <a:r>
              <a:rPr lang="en-US" sz="2400" dirty="0"/>
              <a:t>)</a:t>
            </a:r>
          </a:p>
          <a:p>
            <a:pPr>
              <a:defRPr/>
            </a:pPr>
            <a:r>
              <a:rPr lang="en-US" sz="2400" dirty="0"/>
              <a:t>Web Design </a:t>
            </a:r>
            <a:r>
              <a:rPr lang="en-US" sz="2400" dirty="0" smtClean="0"/>
              <a:t>(</a:t>
            </a:r>
            <a:r>
              <a:rPr lang="en-US" sz="2400" dirty="0" smtClean="0">
                <a:solidFill>
                  <a:srgbClr val="008000"/>
                </a:solidFill>
              </a:rPr>
              <a:t>html5 </a:t>
            </a:r>
            <a:r>
              <a:rPr lang="en-US" sz="2400" dirty="0">
                <a:solidFill>
                  <a:srgbClr val="008000"/>
                </a:solidFill>
              </a:rPr>
              <a:t>canvas</a:t>
            </a:r>
            <a:r>
              <a:rPr lang="en-US" sz="2400" dirty="0"/>
              <a:t>, </a:t>
            </a:r>
            <a:r>
              <a:rPr lang="en-US" sz="2400" dirty="0">
                <a:solidFill>
                  <a:srgbClr val="FF0000"/>
                </a:solidFill>
              </a:rPr>
              <a:t>Twitter Bootstrap </a:t>
            </a:r>
            <a:r>
              <a:rPr lang="en-US" sz="2400" dirty="0" smtClean="0">
                <a:solidFill>
                  <a:srgbClr val="FF0000"/>
                </a:solidFill>
              </a:rPr>
              <a:t>CSS, </a:t>
            </a:r>
            <a:r>
              <a:rPr lang="en-US" sz="2400" dirty="0"/>
              <a:t>html)</a:t>
            </a:r>
          </a:p>
          <a:p>
            <a:pPr>
              <a:defRPr/>
            </a:pPr>
            <a:r>
              <a:rPr lang="en-US" sz="2400" dirty="0"/>
              <a:t>Game Design </a:t>
            </a:r>
            <a:r>
              <a:rPr lang="en-US" sz="2400" dirty="0" smtClean="0"/>
              <a:t>(</a:t>
            </a:r>
            <a:r>
              <a:rPr lang="en-US" sz="2400" dirty="0" err="1" smtClean="0">
                <a:solidFill>
                  <a:srgbClr val="FF0000"/>
                </a:solidFill>
              </a:rPr>
              <a:t>Kodu</a:t>
            </a:r>
            <a:r>
              <a:rPr lang="en-US" sz="2400" dirty="0" smtClean="0"/>
              <a:t>,</a:t>
            </a:r>
            <a:r>
              <a:rPr lang="en-US" sz="2400" dirty="0" smtClean="0">
                <a:solidFill>
                  <a:srgbClr val="FF0000"/>
                </a:solidFill>
              </a:rPr>
              <a:t> Unity3D</a:t>
            </a:r>
            <a:r>
              <a:rPr lang="en-US" sz="2400" dirty="0" smtClean="0"/>
              <a:t>, </a:t>
            </a:r>
            <a:r>
              <a:rPr lang="en-US" sz="2400" dirty="0">
                <a:solidFill>
                  <a:srgbClr val="008000"/>
                </a:solidFill>
              </a:rPr>
              <a:t>Photoshop, Google </a:t>
            </a:r>
            <a:r>
              <a:rPr lang="en-US" sz="2400" dirty="0" err="1">
                <a:solidFill>
                  <a:srgbClr val="008000"/>
                </a:solidFill>
              </a:rPr>
              <a:t>Sketchup</a:t>
            </a:r>
            <a:r>
              <a:rPr lang="en-US" sz="2400" dirty="0">
                <a:solidFill>
                  <a:srgbClr val="008000"/>
                </a:solidFill>
              </a:rPr>
              <a:t>, </a:t>
            </a:r>
            <a:r>
              <a:rPr lang="en-US" sz="2400" dirty="0" smtClean="0">
                <a:solidFill>
                  <a:srgbClr val="008000"/>
                </a:solidFill>
              </a:rPr>
              <a:t>Scratch, </a:t>
            </a:r>
            <a:r>
              <a:rPr lang="en-US" sz="2400" dirty="0" err="1"/>
              <a:t>GameMaker</a:t>
            </a:r>
            <a:r>
              <a:rPr lang="en-US" sz="2400" dirty="0"/>
              <a:t>)</a:t>
            </a:r>
          </a:p>
          <a:p>
            <a:pPr>
              <a:defRPr/>
            </a:pPr>
            <a:r>
              <a:rPr lang="en-US" sz="2400" dirty="0"/>
              <a:t>Security/Encryption</a:t>
            </a:r>
          </a:p>
          <a:p>
            <a:pPr>
              <a:defRPr/>
            </a:pPr>
            <a:r>
              <a:rPr lang="en-US" sz="2400" dirty="0"/>
              <a:t>Mobile apps (</a:t>
            </a:r>
            <a:r>
              <a:rPr lang="en-US" sz="2400" dirty="0">
                <a:solidFill>
                  <a:srgbClr val="FF0000"/>
                </a:solidFill>
              </a:rPr>
              <a:t>Windows</a:t>
            </a:r>
            <a:r>
              <a:rPr lang="en-US" sz="2400" dirty="0"/>
              <a:t>, Android, </a:t>
            </a:r>
            <a:r>
              <a:rPr lang="en-US" sz="2400" dirty="0">
                <a:solidFill>
                  <a:srgbClr val="008000"/>
                </a:solidFill>
              </a:rPr>
              <a:t>iPhone</a:t>
            </a:r>
            <a:r>
              <a:rPr lang="en-US" sz="2400" dirty="0"/>
              <a:t>)</a:t>
            </a:r>
          </a:p>
          <a:p>
            <a:pPr>
              <a:defRPr/>
            </a:pPr>
            <a:r>
              <a:rPr lang="en-US" sz="2400" dirty="0"/>
              <a:t>Circuitry (</a:t>
            </a:r>
            <a:r>
              <a:rPr lang="en-US" sz="2400" dirty="0" err="1">
                <a:solidFill>
                  <a:srgbClr val="FF0000"/>
                </a:solidFill>
              </a:rPr>
              <a:t>Minecraft</a:t>
            </a:r>
            <a:r>
              <a:rPr lang="en-US" sz="2400" dirty="0"/>
              <a:t>)</a:t>
            </a:r>
          </a:p>
          <a:p>
            <a:pPr>
              <a:defRPr/>
            </a:pPr>
            <a:r>
              <a:rPr lang="en-US" sz="2400" dirty="0"/>
              <a:t>Robotics (</a:t>
            </a:r>
            <a:r>
              <a:rPr lang="en-US" sz="2400" dirty="0" err="1">
                <a:solidFill>
                  <a:srgbClr val="FF0000"/>
                </a:solidFill>
              </a:rPr>
              <a:t>Mindstorms</a:t>
            </a:r>
            <a:r>
              <a:rPr lang="en-US" sz="2400" dirty="0"/>
              <a:t>, </a:t>
            </a:r>
            <a:r>
              <a:rPr lang="en-US" sz="2400" dirty="0">
                <a:solidFill>
                  <a:srgbClr val="008000"/>
                </a:solidFill>
              </a:rPr>
              <a:t>Scribbler</a:t>
            </a:r>
            <a:r>
              <a:rPr lang="en-US" sz="2400" dirty="0"/>
              <a:t>)</a:t>
            </a:r>
          </a:p>
        </p:txBody>
      </p:sp>
      <p:sp>
        <p:nvSpPr>
          <p:cNvPr id="5" name="Slide Number Placeholder 4"/>
          <p:cNvSpPr>
            <a:spLocks noGrp="1"/>
          </p:cNvSpPr>
          <p:nvPr>
            <p:ph type="sldNum" sz="quarter" idx="12"/>
          </p:nvPr>
        </p:nvSpPr>
        <p:spPr/>
        <p:txBody>
          <a:bodyPr/>
          <a:lstStyle/>
          <a:p>
            <a:fld id="{6D22F896-40B5-4ADD-8801-0D06FADFA095}" type="slidenum">
              <a:rPr lang="en-US" smtClean="0"/>
              <a:pPr/>
              <a:t>47</a:t>
            </a:fld>
            <a:endParaRPr lang="en-US" dirty="0"/>
          </a:p>
        </p:txBody>
      </p:sp>
      <p:sp>
        <p:nvSpPr>
          <p:cNvPr id="4" name="TextBox 3"/>
          <p:cNvSpPr txBox="1"/>
          <p:nvPr/>
        </p:nvSpPr>
        <p:spPr>
          <a:xfrm>
            <a:off x="8570089" y="4358585"/>
            <a:ext cx="2057400" cy="1016000"/>
          </a:xfrm>
          <a:prstGeom prst="rect">
            <a:avLst/>
          </a:prstGeom>
          <a:noFill/>
          <a:ln w="28575" cmpd="sng">
            <a:solidFill>
              <a:schemeClr val="accent6"/>
            </a:solidFill>
          </a:ln>
        </p:spPr>
        <p:txBody>
          <a:bodyPr>
            <a:spAutoFit/>
          </a:bodyPr>
          <a:lstStyle/>
          <a:p>
            <a:pPr algn="ctr">
              <a:defRPr/>
            </a:pPr>
            <a:r>
              <a:rPr lang="en-US" sz="2000" b="1" dirty="0">
                <a:solidFill>
                  <a:srgbClr val="FF0000"/>
                </a:solidFill>
                <a:latin typeface="Arial" charset="0"/>
                <a:ea typeface="ＭＳ Ｐゴシック" charset="0"/>
                <a:cs typeface="ＭＳ Ｐゴシック" charset="0"/>
              </a:rPr>
              <a:t>NCSU Only</a:t>
            </a:r>
          </a:p>
          <a:p>
            <a:pPr algn="ctr">
              <a:defRPr/>
            </a:pPr>
            <a:r>
              <a:rPr lang="en-US" sz="2000" b="1" dirty="0">
                <a:solidFill>
                  <a:srgbClr val="008000"/>
                </a:solidFill>
                <a:latin typeface="Arial" charset="0"/>
                <a:ea typeface="ＭＳ Ｐゴシック" charset="0"/>
                <a:cs typeface="ＭＳ Ｐゴシック" charset="0"/>
              </a:rPr>
              <a:t>UNCC Only</a:t>
            </a:r>
          </a:p>
          <a:p>
            <a:pPr algn="ctr">
              <a:defRPr/>
            </a:pPr>
            <a:r>
              <a:rPr lang="en-US" sz="2000" b="1" dirty="0">
                <a:latin typeface="Arial" charset="0"/>
                <a:ea typeface="ＭＳ Ｐゴシック" charset="0"/>
                <a:cs typeface="ＭＳ Ｐゴシック" charset="0"/>
              </a:rPr>
              <a:t>NCSU&amp;UNCC</a:t>
            </a:r>
          </a:p>
        </p:txBody>
      </p:sp>
    </p:spTree>
    <p:extLst>
      <p:ext uri="{BB962C8B-B14F-4D97-AF65-F5344CB8AC3E}">
        <p14:creationId xmlns:p14="http://schemas.microsoft.com/office/powerpoint/2010/main" val="210707082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fontScale="90000"/>
          </a:bodyPr>
          <a:lstStyle/>
          <a:p>
            <a:pPr eaLnBrk="1" hangingPunct="1"/>
            <a:r>
              <a:rPr lang="en-US" altLang="en-US" dirty="0" smtClean="0"/>
              <a:t>Returning Students &amp; Advanced Artifacts</a:t>
            </a:r>
          </a:p>
        </p:txBody>
      </p:sp>
      <p:sp>
        <p:nvSpPr>
          <p:cNvPr id="3" name="Content Placeholder 2"/>
          <p:cNvSpPr>
            <a:spLocks noGrp="1"/>
          </p:cNvSpPr>
          <p:nvPr>
            <p:ph sz="quarter" idx="13"/>
          </p:nvPr>
        </p:nvSpPr>
        <p:spPr>
          <a:xfrm>
            <a:off x="685800" y="1422078"/>
            <a:ext cx="6492461" cy="39525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cs typeface="+mn-cs"/>
              </a:rPr>
              <a:t>Foundations in place,</a:t>
            </a:r>
          </a:p>
          <a:p>
            <a:pPr eaLnBrk="1" hangingPunct="1">
              <a:defRPr/>
            </a:pPr>
            <a:r>
              <a:rPr lang="en-US" dirty="0" smtClean="0">
                <a:cs typeface="+mn-cs"/>
              </a:rPr>
              <a:t>Returning students do advanced curriculum</a:t>
            </a:r>
          </a:p>
          <a:p>
            <a:pPr eaLnBrk="1" hangingPunct="1">
              <a:defRPr/>
            </a:pPr>
            <a:r>
              <a:rPr lang="en-US" dirty="0" smtClean="0">
                <a:ea typeface="+mn-ea"/>
                <a:cs typeface="+mn-cs"/>
              </a:rPr>
              <a:t>From HTML tags </a:t>
            </a:r>
            <a:r>
              <a:rPr lang="en-US" dirty="0">
                <a:cs typeface="+mn-cs"/>
              </a:rPr>
              <a:t/>
            </a:r>
            <a:br>
              <a:rPr lang="en-US" dirty="0">
                <a:cs typeface="+mn-cs"/>
              </a:rPr>
            </a:br>
            <a:r>
              <a:rPr lang="en-US" dirty="0" smtClean="0">
                <a:ea typeface="+mn-ea"/>
                <a:cs typeface="+mn-cs"/>
              </a:rPr>
              <a:t>to Bootstrap</a:t>
            </a:r>
          </a:p>
        </p:txBody>
      </p:sp>
      <p:sp>
        <p:nvSpPr>
          <p:cNvPr id="4" name="Slide Number Placeholder 3"/>
          <p:cNvSpPr>
            <a:spLocks noGrp="1"/>
          </p:cNvSpPr>
          <p:nvPr>
            <p:ph type="sldNum" sz="quarter" idx="12"/>
          </p:nvPr>
        </p:nvSpPr>
        <p:spPr/>
        <p:txBody>
          <a:bodyPr/>
          <a:lstStyle/>
          <a:p>
            <a:fld id="{6D22F896-40B5-4ADD-8801-0D06FADFA095}" type="slidenum">
              <a:rPr lang="en-US" smtClean="0"/>
              <a:pPr/>
              <a:t>48</a:t>
            </a:fld>
            <a:endParaRPr lang="en-US" dirty="0"/>
          </a:p>
        </p:txBody>
      </p:sp>
      <p:pic>
        <p:nvPicPr>
          <p:cNvPr id="36868" name="Picture 7" descr="Screen Shot 2014-03-01 at 4.22.5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2047" y="1086126"/>
            <a:ext cx="395128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descr="04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03044" y="2845524"/>
            <a:ext cx="3837009" cy="287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8242057"/>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sz="quarter" idx="13"/>
          </p:nvPr>
        </p:nvSpPr>
        <p:spPr/>
        <p:txBody>
          <a:bodyPr>
            <a:normAutofit fontScale="92500" lnSpcReduction="10000"/>
          </a:bodyPr>
          <a:lstStyle/>
          <a:p>
            <a:pPr marL="514350" indent="-514350">
              <a:buFont typeface="+mj-lt"/>
              <a:buAutoNum type="arabicPeriod"/>
            </a:pPr>
            <a:r>
              <a:rPr lang="en-US" dirty="0"/>
              <a:t>Students are more interested in learning about (or through) current or familiar </a:t>
            </a:r>
            <a:r>
              <a:rPr lang="en-US" dirty="0" smtClean="0"/>
              <a:t>technologies</a:t>
            </a:r>
          </a:p>
          <a:p>
            <a:pPr marL="514350" indent="-514350">
              <a:buFont typeface="+mj-lt"/>
              <a:buAutoNum type="arabicPeriod"/>
            </a:pPr>
            <a:r>
              <a:rPr lang="en-US" dirty="0" smtClean="0"/>
              <a:t>Students </a:t>
            </a:r>
            <a:r>
              <a:rPr lang="en-US" dirty="0"/>
              <a:t>who feel confident in their abilities are more likely to persist in an activity </a:t>
            </a:r>
          </a:p>
          <a:p>
            <a:pPr marL="514350" indent="-514350">
              <a:buFont typeface="+mj-lt"/>
              <a:buAutoNum type="arabicPeriod"/>
            </a:pPr>
            <a:r>
              <a:rPr lang="en-US" dirty="0" smtClean="0"/>
              <a:t>The </a:t>
            </a:r>
            <a:r>
              <a:rPr lang="en-US" dirty="0"/>
              <a:t>changes made over the years to improve the program will result in an overall increasing enjoyment level, while showing decreasing attrition </a:t>
            </a:r>
            <a:r>
              <a:rPr lang="en-US" dirty="0" smtClean="0"/>
              <a:t>rates</a:t>
            </a:r>
          </a:p>
          <a:p>
            <a:pPr marL="0" indent="0">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49</a:t>
            </a:fld>
            <a:endParaRPr lang="en-US" dirty="0"/>
          </a:p>
        </p:txBody>
      </p:sp>
    </p:spTree>
    <p:extLst>
      <p:ext uri="{BB962C8B-B14F-4D97-AF65-F5344CB8AC3E}">
        <p14:creationId xmlns:p14="http://schemas.microsoft.com/office/powerpoint/2010/main" val="29809088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 is Important</a:t>
            </a:r>
            <a:endParaRPr lang="en-US" dirty="0"/>
          </a:p>
        </p:txBody>
      </p:sp>
      <p:sp>
        <p:nvSpPr>
          <p:cNvPr id="3" name="Content Placeholder 2"/>
          <p:cNvSpPr>
            <a:spLocks noGrp="1"/>
          </p:cNvSpPr>
          <p:nvPr>
            <p:ph sz="quarter" idx="13"/>
          </p:nvPr>
        </p:nvSpPr>
        <p:spPr/>
        <p:txBody>
          <a:bodyPr>
            <a:normAutofit/>
          </a:bodyPr>
          <a:lstStyle/>
          <a:p>
            <a:r>
              <a:rPr lang="en-US" dirty="0" smtClean="0"/>
              <a:t>Research suggests</a:t>
            </a:r>
          </a:p>
          <a:p>
            <a:pPr lvl="1"/>
            <a:r>
              <a:rPr lang="en-US" dirty="0"/>
              <a:t>P</a:t>
            </a:r>
            <a:r>
              <a:rPr lang="en-US" dirty="0" smtClean="0"/>
              <a:t>romoting </a:t>
            </a:r>
            <a:r>
              <a:rPr lang="en-US" dirty="0"/>
              <a:t>the interest in STEM careers with students at the middle school level </a:t>
            </a:r>
            <a:r>
              <a:rPr lang="en-US" dirty="0" smtClean="0"/>
              <a:t>[ACT</a:t>
            </a:r>
            <a:r>
              <a:rPr lang="en-US" dirty="0"/>
              <a:t>, </a:t>
            </a:r>
            <a:r>
              <a:rPr lang="en-US" dirty="0" smtClean="0"/>
              <a:t>2011</a:t>
            </a:r>
            <a:r>
              <a:rPr lang="en-US" dirty="0"/>
              <a:t>]</a:t>
            </a:r>
            <a:endParaRPr lang="en-US" dirty="0" smtClean="0"/>
          </a:p>
          <a:p>
            <a:pPr lvl="1"/>
            <a:r>
              <a:rPr lang="en-US" dirty="0" smtClean="0"/>
              <a:t>The ability to visualize oneself into a career has a large impact on choosing to pursue a career [Kier, 2013]</a:t>
            </a:r>
          </a:p>
          <a:p>
            <a:r>
              <a:rPr lang="en-US" dirty="0" smtClean="0"/>
              <a:t>Knowledge of and interest in a topic are prerequisites</a:t>
            </a:r>
          </a:p>
        </p:txBody>
      </p:sp>
      <p:sp>
        <p:nvSpPr>
          <p:cNvPr id="4" name="Slide Number Placeholder 3"/>
          <p:cNvSpPr>
            <a:spLocks noGrp="1"/>
          </p:cNvSpPr>
          <p:nvPr>
            <p:ph type="sldNum" sz="quarter" idx="12"/>
          </p:nvPr>
        </p:nvSpPr>
        <p:spPr/>
        <p:txBody>
          <a:bodyPr/>
          <a:lstStyle/>
          <a:p>
            <a:fld id="{6D22F896-40B5-4ADD-8801-0D06FADFA095}" type="slidenum">
              <a:rPr lang="en-US" smtClean="0"/>
              <a:pPr/>
              <a:t>5</a:t>
            </a:fld>
            <a:endParaRPr lang="en-US" dirty="0"/>
          </a:p>
        </p:txBody>
      </p:sp>
    </p:spTree>
    <p:extLst>
      <p:ext uri="{BB962C8B-B14F-4D97-AF65-F5344CB8AC3E}">
        <p14:creationId xmlns:p14="http://schemas.microsoft.com/office/powerpoint/2010/main" val="368491392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sz="quarter" idx="13"/>
          </p:nvPr>
        </p:nvSpPr>
        <p:spPr/>
        <p:txBody>
          <a:bodyPr>
            <a:normAutofit fontScale="92500" lnSpcReduction="10000"/>
          </a:bodyPr>
          <a:lstStyle/>
          <a:p>
            <a:r>
              <a:rPr lang="en-US" dirty="0" smtClean="0"/>
              <a:t>Students had higher enjoyment in sessions on or involving:</a:t>
            </a:r>
          </a:p>
          <a:p>
            <a:pPr lvl="1"/>
            <a:r>
              <a:rPr lang="en-US" dirty="0" smtClean="0"/>
              <a:t>Video Game Development</a:t>
            </a:r>
          </a:p>
          <a:p>
            <a:pPr lvl="1"/>
            <a:r>
              <a:rPr lang="en-US" dirty="0" smtClean="0"/>
              <a:t>Mobile App Development</a:t>
            </a:r>
          </a:p>
          <a:p>
            <a:pPr lvl="1"/>
            <a:r>
              <a:rPr lang="en-US" dirty="0" smtClean="0"/>
              <a:t>Web Page Development</a:t>
            </a:r>
            <a:endParaRPr lang="en-US" dirty="0"/>
          </a:p>
          <a:p>
            <a:r>
              <a:rPr lang="en-US" dirty="0" smtClean="0"/>
              <a:t>Students would return following years to do the same material, </a:t>
            </a:r>
          </a:p>
          <a:p>
            <a:pPr lvl="1"/>
            <a:r>
              <a:rPr lang="en-US" dirty="0"/>
              <a:t>E</a:t>
            </a:r>
            <a:r>
              <a:rPr lang="en-US" dirty="0" smtClean="0"/>
              <a:t>ither at a deeper level, or in a new/advanced tool</a:t>
            </a:r>
          </a:p>
        </p:txBody>
      </p:sp>
      <p:sp>
        <p:nvSpPr>
          <p:cNvPr id="4" name="Slide Number Placeholder 3"/>
          <p:cNvSpPr>
            <a:spLocks noGrp="1"/>
          </p:cNvSpPr>
          <p:nvPr>
            <p:ph type="sldNum" sz="quarter" idx="12"/>
          </p:nvPr>
        </p:nvSpPr>
        <p:spPr/>
        <p:txBody>
          <a:bodyPr/>
          <a:lstStyle/>
          <a:p>
            <a:fld id="{6D22F896-40B5-4ADD-8801-0D06FADFA095}" type="slidenum">
              <a:rPr lang="en-US" smtClean="0"/>
              <a:pPr/>
              <a:t>50</a:t>
            </a:fld>
            <a:endParaRPr lang="en-US" dirty="0"/>
          </a:p>
        </p:txBody>
      </p:sp>
    </p:spTree>
    <p:extLst>
      <p:ext uri="{BB962C8B-B14F-4D97-AF65-F5344CB8AC3E}">
        <p14:creationId xmlns:p14="http://schemas.microsoft.com/office/powerpoint/2010/main" val="64370555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fontScale="90000"/>
          </a:bodyPr>
          <a:lstStyle/>
          <a:p>
            <a:pPr eaLnBrk="1" hangingPunct="1"/>
            <a:r>
              <a:rPr lang="en-US" altLang="en-US" dirty="0" smtClean="0"/>
              <a:t>Comparison of “familiar” tech enjoyment</a:t>
            </a:r>
          </a:p>
        </p:txBody>
      </p:sp>
      <p:sp>
        <p:nvSpPr>
          <p:cNvPr id="3" name="Content Placeholder 2"/>
          <p:cNvSpPr>
            <a:spLocks noGrp="1"/>
          </p:cNvSpPr>
          <p:nvPr>
            <p:ph sz="quarter" idx="13"/>
          </p:nvPr>
        </p:nvSpPr>
        <p:spPr>
          <a:xfrm>
            <a:off x="685801" y="2063396"/>
            <a:ext cx="5694224" cy="33111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lnSpcReduction="10000"/>
          </a:bodyPr>
          <a:lstStyle/>
          <a:p>
            <a:pPr>
              <a:spcBef>
                <a:spcPct val="0"/>
              </a:spcBef>
              <a:defRPr/>
            </a:pPr>
            <a:r>
              <a:rPr lang="en-US" dirty="0"/>
              <a:t>Student enjoyment was highest in sessions that utilized familiar </a:t>
            </a:r>
            <a:r>
              <a:rPr lang="en-US" dirty="0" smtClean="0"/>
              <a:t>technologies</a:t>
            </a:r>
          </a:p>
          <a:p>
            <a:pPr lvl="1">
              <a:spcBef>
                <a:spcPct val="0"/>
              </a:spcBef>
              <a:defRPr/>
            </a:pPr>
            <a:r>
              <a:rPr lang="en-US" dirty="0" smtClean="0"/>
              <a:t>Video Games</a:t>
            </a:r>
          </a:p>
          <a:p>
            <a:pPr lvl="1">
              <a:spcBef>
                <a:spcPct val="0"/>
              </a:spcBef>
              <a:defRPr/>
            </a:pPr>
            <a:r>
              <a:rPr lang="en-US" dirty="0" smtClean="0"/>
              <a:t>Web Design</a:t>
            </a:r>
          </a:p>
          <a:p>
            <a:pPr lvl="1">
              <a:spcBef>
                <a:spcPct val="0"/>
              </a:spcBef>
              <a:defRPr/>
            </a:pPr>
            <a:r>
              <a:rPr lang="en-US" dirty="0" smtClean="0"/>
              <a:t>Mobile Applications</a:t>
            </a:r>
            <a:endParaRPr lang="en-US" dirty="0"/>
          </a:p>
          <a:p>
            <a:pPr marL="0" indent="0">
              <a:spcBef>
                <a:spcPct val="0"/>
              </a:spcBef>
              <a:buNone/>
              <a:defRPr/>
            </a:pPr>
            <a:endParaRPr lang="en-US" dirty="0" smtClean="0">
              <a:ea typeface="+mn-ea"/>
              <a:cs typeface="+mn-cs"/>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pPr/>
              <a:t>51</a:t>
            </a:fld>
            <a:endParaRPr lang="en-US" dirty="0"/>
          </a:p>
        </p:txBody>
      </p:sp>
      <p:pic>
        <p:nvPicPr>
          <p:cNvPr id="5" name="Picture 4"/>
          <p:cNvPicPr>
            <a:picLocks noChangeAspect="1"/>
          </p:cNvPicPr>
          <p:nvPr/>
        </p:nvPicPr>
        <p:blipFill>
          <a:blip r:embed="rId3"/>
          <a:stretch>
            <a:fillRect/>
          </a:stretch>
        </p:blipFill>
        <p:spPr>
          <a:xfrm>
            <a:off x="6569811" y="2230524"/>
            <a:ext cx="4955610" cy="2984318"/>
          </a:xfrm>
          <a:prstGeom prst="rect">
            <a:avLst/>
          </a:prstGeom>
        </p:spPr>
      </p:pic>
    </p:spTree>
    <p:extLst>
      <p:ext uri="{BB962C8B-B14F-4D97-AF65-F5344CB8AC3E}">
        <p14:creationId xmlns:p14="http://schemas.microsoft.com/office/powerpoint/2010/main" val="343612167"/>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Autofit/>
          </a:bodyPr>
          <a:lstStyle/>
          <a:p>
            <a:pPr eaLnBrk="1" hangingPunct="1"/>
            <a:r>
              <a:rPr lang="en-US" altLang="en-US" sz="4400" dirty="0" smtClean="0"/>
              <a:t>“Familiar” tech hypothesis results</a:t>
            </a:r>
          </a:p>
        </p:txBody>
      </p:sp>
      <p:sp>
        <p:nvSpPr>
          <p:cNvPr id="3" name="Content Placeholder 2"/>
          <p:cNvSpPr>
            <a:spLocks noGrp="1"/>
          </p:cNvSpPr>
          <p:nvPr>
            <p:ph sz="quarter" idx="13"/>
          </p:nvPr>
        </p:nvSpPr>
        <p:spPr>
          <a:xfrm>
            <a:off x="685801" y="1422078"/>
            <a:ext cx="9082996" cy="39525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a:bodyPr>
          <a:lstStyle/>
          <a:p>
            <a:pPr eaLnBrk="1" hangingPunct="1">
              <a:defRPr/>
            </a:pPr>
            <a:r>
              <a:rPr lang="en-US" sz="2800" dirty="0" smtClean="0">
                <a:ea typeface="+mn-ea"/>
              </a:rPr>
              <a:t>Concrete mediums, not abstract concepts</a:t>
            </a:r>
            <a:endParaRPr lang="en-US" sz="2800" dirty="0">
              <a:ea typeface="+mn-ea"/>
            </a:endParaRPr>
          </a:p>
          <a:p>
            <a:pPr eaLnBrk="1" hangingPunct="1">
              <a:defRPr/>
            </a:pPr>
            <a:r>
              <a:rPr lang="en-US" sz="2800" dirty="0">
                <a:ea typeface="+mn-ea"/>
              </a:rPr>
              <a:t>More intuitive </a:t>
            </a:r>
            <a:r>
              <a:rPr lang="en-US" sz="2800" dirty="0" smtClean="0">
                <a:ea typeface="+mn-ea"/>
              </a:rPr>
              <a:t>goals</a:t>
            </a:r>
            <a:endParaRPr lang="en-US" sz="2800" dirty="0">
              <a:ea typeface="+mn-ea"/>
            </a:endParaRPr>
          </a:p>
          <a:p>
            <a:pPr eaLnBrk="1" hangingPunct="1">
              <a:defRPr/>
            </a:pPr>
            <a:r>
              <a:rPr lang="en-US" sz="2800" dirty="0">
                <a:ea typeface="+mn-ea"/>
              </a:rPr>
              <a:t>Less </a:t>
            </a:r>
            <a:r>
              <a:rPr lang="en-US" sz="2800" dirty="0" smtClean="0">
                <a:ea typeface="+mn-ea"/>
              </a:rPr>
              <a:t>learning curve for interface</a:t>
            </a:r>
            <a:endParaRPr lang="en-US" sz="2800" dirty="0">
              <a:ea typeface="+mn-ea"/>
            </a:endParaRPr>
          </a:p>
          <a:p>
            <a:pPr eaLnBrk="1" hangingPunct="1">
              <a:defRPr/>
            </a:pPr>
            <a:endParaRPr lang="en-US" sz="2800" dirty="0" smtClean="0">
              <a:ea typeface="+mn-ea"/>
              <a:cs typeface="+mn-cs"/>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pPr/>
              <a:t>52</a:t>
            </a:fld>
            <a:endParaRPr lang="en-US" dirty="0"/>
          </a:p>
        </p:txBody>
      </p:sp>
      <p:pic>
        <p:nvPicPr>
          <p:cNvPr id="9" name="Picture 8"/>
          <p:cNvPicPr>
            <a:picLocks noChangeAspect="1"/>
          </p:cNvPicPr>
          <p:nvPr/>
        </p:nvPicPr>
        <p:blipFill>
          <a:blip r:embed="rId2"/>
          <a:stretch>
            <a:fillRect/>
          </a:stretch>
        </p:blipFill>
        <p:spPr>
          <a:xfrm>
            <a:off x="6549967" y="2528159"/>
            <a:ext cx="4955610" cy="2984318"/>
          </a:xfrm>
          <a:prstGeom prst="rect">
            <a:avLst/>
          </a:prstGeom>
        </p:spPr>
      </p:pic>
    </p:spTree>
    <p:extLst>
      <p:ext uri="{BB962C8B-B14F-4D97-AF65-F5344CB8AC3E}">
        <p14:creationId xmlns:p14="http://schemas.microsoft.com/office/powerpoint/2010/main" val="3290747397"/>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ea typeface="+mj-ea"/>
                <a:cs typeface="+mj-cs"/>
              </a:rPr>
              <a:t>Survey &amp; Retention Results</a:t>
            </a:r>
          </a:p>
        </p:txBody>
      </p:sp>
      <p:sp>
        <p:nvSpPr>
          <p:cNvPr id="6" name="Content Placeholder 5"/>
          <p:cNvSpPr>
            <a:spLocks noGrp="1"/>
          </p:cNvSpPr>
          <p:nvPr>
            <p:ph sz="quarter" idx="13"/>
          </p:nvPr>
        </p:nvSpPr>
        <p:spPr>
          <a:xfrm>
            <a:off x="685800" y="2063396"/>
            <a:ext cx="4837175" cy="3311189"/>
          </a:xfrm>
        </p:spPr>
        <p:txBody>
          <a:bodyPr/>
          <a:lstStyle/>
          <a:p>
            <a:r>
              <a:rPr lang="en-US" altLang="en-US" dirty="0"/>
              <a:t>Student level of enjoyment has increased, while </a:t>
            </a:r>
            <a:r>
              <a:rPr lang="en-US" altLang="en-US" dirty="0" smtClean="0"/>
              <a:t>retention rates </a:t>
            </a:r>
            <a:r>
              <a:rPr lang="en-US" altLang="en-US" dirty="0"/>
              <a:t>are steadily </a:t>
            </a:r>
            <a:r>
              <a:rPr lang="en-US" altLang="en-US" dirty="0" smtClean="0"/>
              <a:t>increasing</a:t>
            </a:r>
            <a:endParaRPr lang="en-US" alt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pPr/>
              <a:t>53</a:t>
            </a:fld>
            <a:endParaRPr lang="en-US" dirty="0"/>
          </a:p>
        </p:txBody>
      </p:sp>
      <p:graphicFrame>
        <p:nvGraphicFramePr>
          <p:cNvPr id="8" name="Chart 7"/>
          <p:cNvGraphicFramePr>
            <a:graphicFrameLocks/>
          </p:cNvGraphicFramePr>
          <p:nvPr>
            <p:extLst>
              <p:ext uri="{D42A27DB-BD31-4B8C-83A1-F6EECF244321}">
                <p14:modId xmlns:p14="http://schemas.microsoft.com/office/powerpoint/2010/main" val="676641495"/>
              </p:ext>
            </p:extLst>
          </p:nvPr>
        </p:nvGraphicFramePr>
        <p:xfrm>
          <a:off x="5189351" y="1747851"/>
          <a:ext cx="6217345" cy="34508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91248439"/>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cs typeface="+mj-cs"/>
              </a:rPr>
              <a:t>Conclusions</a:t>
            </a:r>
            <a:endParaRPr lang="en-US" dirty="0" smtClean="0">
              <a:ea typeface="+mj-ea"/>
              <a:cs typeface="+mj-cs"/>
            </a:endParaRPr>
          </a:p>
        </p:txBody>
      </p:sp>
      <p:sp>
        <p:nvSpPr>
          <p:cNvPr id="3" name="Content Placeholder 2"/>
          <p:cNvSpPr>
            <a:spLocks noGrp="1"/>
          </p:cNvSpPr>
          <p:nvPr>
            <p:ph sz="quarter" idx="13"/>
          </p:nvPr>
        </p:nvSpPr>
        <p:spPr>
          <a:xfrm>
            <a:off x="685801" y="1109866"/>
            <a:ext cx="5312664" cy="42647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fontScale="92500" lnSpcReduction="10000"/>
          </a:bodyPr>
          <a:lstStyle/>
          <a:p>
            <a:pPr eaLnBrk="1" hangingPunct="1">
              <a:defRPr/>
            </a:pPr>
            <a:r>
              <a:rPr lang="en-US" dirty="0" smtClean="0">
                <a:ea typeface="+mn-ea"/>
                <a:cs typeface="+mn-cs"/>
              </a:rPr>
              <a:t>By creating </a:t>
            </a:r>
            <a:r>
              <a:rPr lang="en-US" dirty="0" smtClean="0">
                <a:cs typeface="+mn-cs"/>
              </a:rPr>
              <a:t>an accessible curriculum that incorporates enriching hands on learning experiences using familiar technologies,</a:t>
            </a:r>
          </a:p>
          <a:p>
            <a:pPr eaLnBrk="1" hangingPunct="1">
              <a:defRPr/>
            </a:pPr>
            <a:r>
              <a:rPr lang="en-US" dirty="0" smtClean="0">
                <a:ea typeface="+mn-ea"/>
                <a:cs typeface="+mn-cs"/>
              </a:rPr>
              <a:t>We ca</a:t>
            </a:r>
            <a:r>
              <a:rPr lang="en-US" dirty="0" smtClean="0">
                <a:cs typeface="+mn-cs"/>
              </a:rPr>
              <a:t>n better </a:t>
            </a:r>
            <a:r>
              <a:rPr lang="en-US" dirty="0" smtClean="0">
                <a:ea typeface="+mn-ea"/>
                <a:cs typeface="+mn-cs"/>
              </a:rPr>
              <a:t>engage students which leads to </a:t>
            </a:r>
            <a:r>
              <a:rPr lang="en-US" dirty="0" smtClean="0">
                <a:cs typeface="+mn-cs"/>
              </a:rPr>
              <a:t>higher retention rates</a:t>
            </a:r>
            <a:endParaRPr lang="en-US" dirty="0" smtClean="0">
              <a:ea typeface="+mn-ea"/>
              <a:cs typeface="+mn-cs"/>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pPr/>
              <a:t>54</a:t>
            </a:fld>
            <a:endParaRPr lang="en-US" dirty="0"/>
          </a:p>
        </p:txBody>
      </p:sp>
      <p:pic>
        <p:nvPicPr>
          <p:cNvPr id="4710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29760" y="1366778"/>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4484900"/>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fontScale="90000"/>
          </a:bodyPr>
          <a:lstStyle/>
          <a:p>
            <a:pPr eaLnBrk="1" hangingPunct="1">
              <a:defRPr/>
            </a:pPr>
            <a:r>
              <a:rPr lang="en-US" dirty="0" smtClean="0">
                <a:ea typeface="+mj-ea"/>
                <a:cs typeface="+mj-cs"/>
              </a:rPr>
              <a:t>SPARCS Middle School Student Alumnus</a:t>
            </a:r>
          </a:p>
        </p:txBody>
      </p:sp>
      <p:sp>
        <p:nvSpPr>
          <p:cNvPr id="3" name="Content Placeholder 2"/>
          <p:cNvSpPr>
            <a:spLocks noGrp="1"/>
          </p:cNvSpPr>
          <p:nvPr>
            <p:ph sz="quarter" idx="13"/>
          </p:nvPr>
        </p:nvSpPr>
        <p:spPr>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fontScale="92500" lnSpcReduction="10000"/>
          </a:bodyPr>
          <a:lstStyle/>
          <a:p>
            <a:pPr eaLnBrk="1" hangingPunct="1"/>
            <a:r>
              <a:rPr lang="en-US" altLang="en-US" dirty="0" smtClean="0"/>
              <a:t>“Our work with Alice caused me to pursue learning Java as my first self-taught language. Mostly, though, it simply kept me interested in STEM topics during a time when I academically couldn't afford to focus as much on those hobbies. Without SPARCS, I may have lost interest in such fields too early.” </a:t>
            </a:r>
          </a:p>
          <a:p>
            <a:pPr algn="r" eaLnBrk="1" hangingPunct="1">
              <a:buFontTx/>
              <a:buNone/>
            </a:pPr>
            <a:r>
              <a:rPr lang="en-US" altLang="en-US" dirty="0" smtClean="0"/>
              <a:t>    – SPARCS Alumnus</a:t>
            </a:r>
          </a:p>
        </p:txBody>
      </p:sp>
      <p:sp>
        <p:nvSpPr>
          <p:cNvPr id="4" name="Slide Number Placeholder 3"/>
          <p:cNvSpPr>
            <a:spLocks noGrp="1"/>
          </p:cNvSpPr>
          <p:nvPr>
            <p:ph type="sldNum" sz="quarter" idx="12"/>
          </p:nvPr>
        </p:nvSpPr>
        <p:spPr/>
        <p:txBody>
          <a:bodyPr/>
          <a:lstStyle/>
          <a:p>
            <a:fld id="{6D22F896-40B5-4ADD-8801-0D06FADFA095}" type="slidenum">
              <a:rPr lang="en-US" smtClean="0"/>
              <a:pPr/>
              <a:t>55</a:t>
            </a:fld>
            <a:endParaRPr lang="en-US" dirty="0"/>
          </a:p>
        </p:txBody>
      </p:sp>
    </p:spTree>
    <p:extLst>
      <p:ext uri="{BB962C8B-B14F-4D97-AF65-F5344CB8AC3E}">
        <p14:creationId xmlns:p14="http://schemas.microsoft.com/office/powerpoint/2010/main" val="342112028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Program</a:t>
            </a:r>
            <a:endParaRPr lang="en-US" dirty="0"/>
          </a:p>
        </p:txBody>
      </p:sp>
      <p:sp>
        <p:nvSpPr>
          <p:cNvPr id="3" name="Content Placeholder 2"/>
          <p:cNvSpPr>
            <a:spLocks noGrp="1"/>
          </p:cNvSpPr>
          <p:nvPr>
            <p:ph sz="quarter" idx="13"/>
          </p:nvPr>
        </p:nvSpPr>
        <p:spPr/>
        <p:txBody>
          <a:bodyPr/>
          <a:lstStyle/>
          <a:p>
            <a:r>
              <a:rPr lang="en-US" dirty="0" smtClean="0"/>
              <a:t>Sent SPARCS alumni follow up survey</a:t>
            </a:r>
          </a:p>
          <a:p>
            <a:r>
              <a:rPr lang="en-US" dirty="0" smtClean="0"/>
              <a:t>52% of alumni responded (out of program 2-5 years)</a:t>
            </a:r>
          </a:p>
          <a:p>
            <a:r>
              <a:rPr lang="en-US" dirty="0" smtClean="0"/>
              <a:t>80% of those, reported taking at least 1 CS class in HS</a:t>
            </a:r>
          </a:p>
          <a:p>
            <a:pPr lvl="1"/>
            <a:r>
              <a:rPr lang="en-US" dirty="0" smtClean="0"/>
              <a:t>Many of them taking up to 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56</a:t>
            </a:fld>
            <a:endParaRPr lang="en-US" dirty="0"/>
          </a:p>
        </p:txBody>
      </p:sp>
    </p:spTree>
    <p:extLst>
      <p:ext uri="{BB962C8B-B14F-4D97-AF65-F5344CB8AC3E}">
        <p14:creationId xmlns:p14="http://schemas.microsoft.com/office/powerpoint/2010/main" val="373758270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sz="quarter" idx="13"/>
          </p:nvPr>
        </p:nvSpPr>
        <p:spPr>
          <a:xfrm>
            <a:off x="653238" y="1574056"/>
            <a:ext cx="10394707" cy="3941651"/>
          </a:xfrm>
        </p:spPr>
        <p:txBody>
          <a:bodyPr>
            <a:normAutofit fontScale="40000" lnSpcReduction="20000"/>
          </a:bodyPr>
          <a:lstStyle/>
          <a:p>
            <a:r>
              <a:rPr lang="en-US" b="1" dirty="0"/>
              <a:t>Peer-Reviewed Conference Publications</a:t>
            </a:r>
            <a:endParaRPr lang="en-US" dirty="0"/>
          </a:p>
          <a:p>
            <a:pPr lvl="1"/>
            <a:r>
              <a:rPr lang="en-US" dirty="0"/>
              <a:t>Hicks, A., V. Catete, T. Barnes. (2014). “Part of the Game: Changing Level Creation To Identify and Filter Low-Quality User-Generated Levels.” FDG 2014.</a:t>
            </a:r>
          </a:p>
          <a:p>
            <a:pPr lvl="1"/>
            <a:r>
              <a:rPr lang="en-US" dirty="0"/>
              <a:t>Catete, V., K. </a:t>
            </a:r>
            <a:r>
              <a:rPr lang="en-US" dirty="0" err="1"/>
              <a:t>Wassell</a:t>
            </a:r>
            <a:r>
              <a:rPr lang="en-US" dirty="0"/>
              <a:t>, T. Barnes. (2014). “Use and Development of Entertainment Technologies in After School STEM Program.” SIGCSE 2014.</a:t>
            </a:r>
          </a:p>
          <a:p>
            <a:pPr lvl="1"/>
            <a:r>
              <a:rPr lang="en-US" dirty="0"/>
              <a:t>Powell, E., R. Brinkman, V. Catete, T. Barnes. (2012). “Table Tilt: Making Friends Fast.” FDG 2012.</a:t>
            </a:r>
          </a:p>
          <a:p>
            <a:r>
              <a:rPr lang="en-US" b="1" dirty="0"/>
              <a:t>Extended Abstracts &amp; Posters</a:t>
            </a:r>
            <a:endParaRPr lang="en-US" dirty="0"/>
          </a:p>
          <a:p>
            <a:pPr lvl="1"/>
            <a:r>
              <a:rPr lang="en-US" dirty="0" err="1"/>
              <a:t>Olaya</a:t>
            </a:r>
            <a:r>
              <a:rPr lang="en-US" dirty="0"/>
              <a:t>, J., D. Hicks, V. Catete. (2012). “Teaching Concepts through Educational Games Using Social Aspects Within Peers.” SIGSCE 2012</a:t>
            </a:r>
          </a:p>
          <a:p>
            <a:pPr lvl="1"/>
            <a:r>
              <a:rPr lang="en-US" dirty="0" err="1"/>
              <a:t>Sabourin</a:t>
            </a:r>
            <a:r>
              <a:rPr lang="en-US" dirty="0"/>
              <a:t>, J. V Catete, M </a:t>
            </a:r>
            <a:r>
              <a:rPr lang="en-US" dirty="0" err="1"/>
              <a:t>Draelos</a:t>
            </a:r>
            <a:r>
              <a:rPr lang="en-US" dirty="0"/>
              <a:t>, et al. (2011) “SPARCS Middle School Outreach.” Poster at STARS Celebration 2011, 1st place Outreach Poster</a:t>
            </a:r>
          </a:p>
          <a:p>
            <a:pPr lvl="1"/>
            <a:r>
              <a:rPr lang="en-US" dirty="0" err="1"/>
              <a:t>Draelos</a:t>
            </a:r>
            <a:r>
              <a:rPr lang="en-US" dirty="0"/>
              <a:t>, M., V. Catete, O. </a:t>
            </a:r>
            <a:r>
              <a:rPr lang="en-US" dirty="0" err="1"/>
              <a:t>Estrella</a:t>
            </a:r>
            <a:r>
              <a:rPr lang="en-US" dirty="0"/>
              <a:t> et al. (2011). “Digital Logic Lesson Plan for Middle School Outreach.” Poster at STARS Celebration 2011, 2st place Outreach Poster</a:t>
            </a:r>
          </a:p>
          <a:p>
            <a:pPr lvl="1"/>
            <a:r>
              <a:rPr lang="en-US" dirty="0"/>
              <a:t>Catete, V., J. </a:t>
            </a:r>
            <a:r>
              <a:rPr lang="en-US" dirty="0" err="1"/>
              <a:t>Sabourin</a:t>
            </a:r>
            <a:r>
              <a:rPr lang="en-US" dirty="0"/>
              <a:t>. (2010). “Examining Facial Expressions of Emotion in Narrative Centered Learning Environments.” Poster at STARS Celebration 2010, 1st place Research Poster</a:t>
            </a:r>
          </a:p>
          <a:p>
            <a:pPr lvl="1"/>
            <a:r>
              <a:rPr lang="en-US" dirty="0"/>
              <a:t>Catete, V., J. </a:t>
            </a:r>
            <a:r>
              <a:rPr lang="en-US" dirty="0" err="1"/>
              <a:t>Sabourin</a:t>
            </a:r>
            <a:r>
              <a:rPr lang="en-US" dirty="0"/>
              <a:t>. (2010) “Designing &amp; Building a Pressure Sensitive Seat.” Poster at NCSU Poster &amp; Pies SRC</a:t>
            </a:r>
          </a:p>
          <a:p>
            <a:pPr lvl="1"/>
            <a:r>
              <a:rPr lang="en-US" dirty="0"/>
              <a:t>Catete, V., D. </a:t>
            </a:r>
            <a:r>
              <a:rPr lang="en-US" dirty="0" err="1"/>
              <a:t>Lauck</a:t>
            </a:r>
            <a:r>
              <a:rPr lang="en-US" dirty="0"/>
              <a:t>, M. </a:t>
            </a:r>
            <a:r>
              <a:rPr lang="en-US" dirty="0" err="1"/>
              <a:t>Draelos</a:t>
            </a:r>
            <a:r>
              <a:rPr lang="en-US" dirty="0"/>
              <a:t>, S. Lam. (2009). “SPARCS Middle School Outreach.” Poster at STARS Celebration 2009</a:t>
            </a:r>
          </a:p>
        </p:txBody>
      </p:sp>
      <p:sp>
        <p:nvSpPr>
          <p:cNvPr id="4" name="Slide Number Placeholder 3"/>
          <p:cNvSpPr>
            <a:spLocks noGrp="1"/>
          </p:cNvSpPr>
          <p:nvPr>
            <p:ph type="sldNum" sz="quarter" idx="12"/>
          </p:nvPr>
        </p:nvSpPr>
        <p:spPr/>
        <p:txBody>
          <a:bodyPr/>
          <a:lstStyle/>
          <a:p>
            <a:fld id="{6D22F896-40B5-4ADD-8801-0D06FADFA095}" type="slidenum">
              <a:rPr lang="en-US" smtClean="0"/>
              <a:pPr/>
              <a:t>57</a:t>
            </a:fld>
            <a:endParaRPr lang="en-US" dirty="0"/>
          </a:p>
        </p:txBody>
      </p:sp>
    </p:spTree>
    <p:extLst>
      <p:ext uri="{BB962C8B-B14F-4D97-AF65-F5344CB8AC3E}">
        <p14:creationId xmlns:p14="http://schemas.microsoft.com/office/powerpoint/2010/main" val="248143650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algn="ctr" eaLnBrk="1" hangingPunct="1">
              <a:defRPr/>
            </a:pPr>
            <a:r>
              <a:rPr lang="en-US" dirty="0" smtClean="0">
                <a:ea typeface="+mj-ea"/>
                <a:cs typeface="+mj-cs"/>
              </a:rPr>
              <a:t>Thank you!</a:t>
            </a:r>
          </a:p>
        </p:txBody>
      </p:sp>
      <p:sp>
        <p:nvSpPr>
          <p:cNvPr id="3" name="Content Placeholder 2"/>
          <p:cNvSpPr>
            <a:spLocks noGrp="1"/>
          </p:cNvSpPr>
          <p:nvPr>
            <p:ph sz="quarter" idx="13"/>
          </p:nvPr>
        </p:nvSpPr>
        <p:spPr>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a:bodyPr>
          <a:lstStyle/>
          <a:p>
            <a:pPr marL="0" indent="0" algn="ctr">
              <a:buNone/>
            </a:pPr>
            <a:r>
              <a:rPr lang="en-US" altLang="en-US" dirty="0"/>
              <a:t>Veronica </a:t>
            </a:r>
            <a:r>
              <a:rPr lang="en-US" altLang="en-US" dirty="0" smtClean="0"/>
              <a:t>Catete </a:t>
            </a:r>
            <a:endParaRPr lang="en-US" altLang="en-US" dirty="0"/>
          </a:p>
          <a:p>
            <a:pPr marL="0" indent="0" algn="ctr">
              <a:buNone/>
            </a:pPr>
            <a:r>
              <a:rPr lang="en-US" altLang="en-US" dirty="0">
                <a:solidFill>
                  <a:schemeClr val="accent1"/>
                </a:solidFill>
                <a:hlinkClick r:id="rId2"/>
              </a:rPr>
              <a:t>vmcatete@ncsu.edu</a:t>
            </a:r>
            <a:endParaRPr lang="en-US" altLang="en-US" dirty="0">
              <a:solidFill>
                <a:schemeClr val="accent1"/>
              </a:solidFill>
            </a:endParaRPr>
          </a:p>
          <a:p>
            <a:pPr marL="0" indent="0" algn="ctr">
              <a:buNone/>
            </a:pPr>
            <a:endParaRPr lang="en-US" altLang="en-US" dirty="0"/>
          </a:p>
          <a:p>
            <a:pPr marL="0" indent="0" algn="ctr">
              <a:buNone/>
            </a:pPr>
            <a:r>
              <a:rPr lang="en-US" altLang="en-US" dirty="0" smtClean="0"/>
              <a:t>Advisor: Tiffany Barnes</a:t>
            </a:r>
            <a:endParaRPr lang="en-US" altLang="en-US" dirty="0"/>
          </a:p>
          <a:p>
            <a:pPr marL="0" indent="0" algn="ctr">
              <a:buNone/>
            </a:pPr>
            <a:r>
              <a:rPr lang="en-US" altLang="en-US" dirty="0" smtClean="0">
                <a:solidFill>
                  <a:schemeClr val="accent1"/>
                </a:solidFill>
                <a:hlinkClick r:id="rId3"/>
              </a:rPr>
              <a:t>tmbarnes@ncsu.edu</a:t>
            </a:r>
            <a:r>
              <a:rPr lang="en-US" altLang="en-US" dirty="0" smtClean="0">
                <a:solidFill>
                  <a:schemeClr val="accent1"/>
                </a:solidFill>
              </a:rPr>
              <a:t> </a:t>
            </a:r>
            <a:endParaRPr lang="en-US" altLang="en-US" dirty="0">
              <a:solidFill>
                <a:schemeClr val="accent1"/>
              </a:solidFill>
            </a:endParaRPr>
          </a:p>
          <a:p>
            <a:pPr marL="0" indent="0" algn="ctr">
              <a:buNone/>
            </a:pPr>
            <a:endParaRPr lang="en-US" alt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58</a:t>
            </a:fld>
            <a:endParaRPr lang="en-US" dirty="0"/>
          </a:p>
        </p:txBody>
      </p:sp>
    </p:spTree>
    <p:extLst>
      <p:ext uri="{BB962C8B-B14F-4D97-AF65-F5344CB8AC3E}">
        <p14:creationId xmlns:p14="http://schemas.microsoft.com/office/powerpoint/2010/main" val="406315223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pPr/>
              <a:t>59</a:t>
            </a:fld>
            <a:endParaRPr lang="en-US" dirty="0"/>
          </a:p>
        </p:txBody>
      </p:sp>
    </p:spTree>
    <p:extLst>
      <p:ext uri="{BB962C8B-B14F-4D97-AF65-F5344CB8AC3E}">
        <p14:creationId xmlns:p14="http://schemas.microsoft.com/office/powerpoint/2010/main" val="9167954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a:defRPr/>
            </a:pPr>
            <a:r>
              <a:rPr lang="en-US" dirty="0" smtClean="0"/>
              <a:t>Interest, but …</a:t>
            </a:r>
            <a:endParaRPr lang="en-US" dirty="0">
              <a:ea typeface="+mj-ea"/>
            </a:endParaRPr>
          </a:p>
        </p:txBody>
      </p:sp>
      <p:sp>
        <p:nvSpPr>
          <p:cNvPr id="3" name="Content Placeholder 2"/>
          <p:cNvSpPr>
            <a:spLocks noGrp="1"/>
          </p:cNvSpPr>
          <p:nvPr>
            <p:ph sz="quarter" idx="13"/>
          </p:nvPr>
        </p:nvSpPr>
        <p:spPr>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rmAutofit fontScale="92500" lnSpcReduction="10000"/>
          </a:bodyPr>
          <a:lstStyle/>
          <a:p>
            <a:pPr>
              <a:defRPr/>
            </a:pPr>
            <a:r>
              <a:rPr lang="en-US" sz="2400" dirty="0"/>
              <a:t>Girls, African-American, and Hispanic students are avid </a:t>
            </a:r>
            <a:r>
              <a:rPr lang="en-US" sz="2400" dirty="0">
                <a:solidFill>
                  <a:schemeClr val="accent1"/>
                </a:solidFill>
              </a:rPr>
              <a:t>users </a:t>
            </a:r>
            <a:r>
              <a:rPr lang="en-US" sz="2400" dirty="0"/>
              <a:t>of technology, but they are significantly underrepresented in its </a:t>
            </a:r>
            <a:r>
              <a:rPr lang="en-US" sz="2400" dirty="0">
                <a:solidFill>
                  <a:schemeClr val="accent1"/>
                </a:solidFill>
              </a:rPr>
              <a:t>creation </a:t>
            </a:r>
            <a:r>
              <a:rPr lang="en-US" sz="1800" dirty="0"/>
              <a:t>[NC </a:t>
            </a:r>
            <a:r>
              <a:rPr lang="en-US" sz="1800" dirty="0" err="1"/>
              <a:t>WiT</a:t>
            </a:r>
            <a:r>
              <a:rPr lang="en-US" sz="1800" dirty="0" smtClean="0"/>
              <a:t>]</a:t>
            </a:r>
            <a:endParaRPr lang="en-US" sz="2400" dirty="0" smtClean="0"/>
          </a:p>
          <a:p>
            <a:pPr>
              <a:defRPr/>
            </a:pPr>
            <a:r>
              <a:rPr lang="en-US" sz="2400" dirty="0" smtClean="0"/>
              <a:t>In </a:t>
            </a:r>
            <a:r>
              <a:rPr lang="en-US" sz="2400" dirty="0"/>
              <a:t>middle school, 74% of girls </a:t>
            </a:r>
            <a:r>
              <a:rPr lang="en-US" sz="2400" dirty="0">
                <a:solidFill>
                  <a:srgbClr val="B80E0F"/>
                </a:solidFill>
              </a:rPr>
              <a:t>express interest </a:t>
            </a:r>
            <a:r>
              <a:rPr lang="en-US" sz="2400" dirty="0"/>
              <a:t>in Science, Technology, Engineering and Math (STEM), but when choosing a college major, </a:t>
            </a:r>
            <a:r>
              <a:rPr lang="en-US" sz="2400" dirty="0">
                <a:solidFill>
                  <a:srgbClr val="B80E0F"/>
                </a:solidFill>
              </a:rPr>
              <a:t>just 0.3% </a:t>
            </a:r>
            <a:r>
              <a:rPr lang="en-US" sz="2400" dirty="0"/>
              <a:t>of high school girls select computer science </a:t>
            </a:r>
            <a:r>
              <a:rPr lang="en-US" sz="1800" dirty="0"/>
              <a:t>[Girl Scouts, 2009</a:t>
            </a:r>
            <a:r>
              <a:rPr lang="en-US" sz="1800" dirty="0" smtClean="0"/>
              <a:t>]</a:t>
            </a:r>
            <a:endParaRPr lang="en-US" sz="2400" dirty="0" smtClean="0">
              <a:ea typeface="+mn-ea"/>
            </a:endParaRPr>
          </a:p>
          <a:p>
            <a:pPr>
              <a:defRPr/>
            </a:pPr>
            <a:r>
              <a:rPr lang="en-US" sz="2400" dirty="0" smtClean="0"/>
              <a:t>Minority students show </a:t>
            </a:r>
            <a:r>
              <a:rPr lang="en-US" sz="2400" dirty="0" smtClean="0">
                <a:solidFill>
                  <a:schemeClr val="accent1"/>
                </a:solidFill>
              </a:rPr>
              <a:t>just as much </a:t>
            </a:r>
            <a:r>
              <a:rPr lang="en-US" sz="2400" dirty="0" smtClean="0"/>
              <a:t>interest in computing  as their white counter parts </a:t>
            </a:r>
            <a:r>
              <a:rPr lang="en-US" sz="1800" dirty="0" smtClean="0"/>
              <a:t>[</a:t>
            </a:r>
            <a:r>
              <a:rPr lang="en-US" sz="1800" dirty="0" err="1" smtClean="0"/>
              <a:t>Benyo</a:t>
            </a:r>
            <a:r>
              <a:rPr lang="en-US" sz="1800" dirty="0" smtClean="0"/>
              <a:t> ‘09]</a:t>
            </a:r>
          </a:p>
          <a:p>
            <a:pPr>
              <a:defRPr/>
            </a:pPr>
            <a:r>
              <a:rPr lang="en-US" sz="2400" dirty="0" smtClean="0">
                <a:solidFill>
                  <a:schemeClr val="accent1"/>
                </a:solidFill>
              </a:rPr>
              <a:t>Lack of Access </a:t>
            </a:r>
            <a:r>
              <a:rPr lang="en-US" sz="2400" dirty="0" smtClean="0"/>
              <a:t>to an enriching computing experience (school or other) holds them back </a:t>
            </a:r>
            <a:r>
              <a:rPr lang="en-US" sz="1800" dirty="0" smtClean="0"/>
              <a:t>[</a:t>
            </a:r>
            <a:r>
              <a:rPr lang="en-US" sz="1800" dirty="0" err="1" smtClean="0"/>
              <a:t>Cuny</a:t>
            </a:r>
            <a:r>
              <a:rPr lang="en-US" sz="1800" dirty="0" smtClean="0"/>
              <a:t> </a:t>
            </a:r>
            <a:r>
              <a:rPr lang="fr-FR" sz="1800" dirty="0" smtClean="0"/>
              <a:t>’</a:t>
            </a:r>
            <a:r>
              <a:rPr lang="en-US" sz="1800" dirty="0" smtClean="0"/>
              <a:t>12]</a:t>
            </a:r>
          </a:p>
        </p:txBody>
      </p:sp>
      <p:sp>
        <p:nvSpPr>
          <p:cNvPr id="4" name="Slide Number Placeholder 3"/>
          <p:cNvSpPr>
            <a:spLocks noGrp="1"/>
          </p:cNvSpPr>
          <p:nvPr>
            <p:ph type="sldNum" sz="quarter" idx="12"/>
          </p:nvPr>
        </p:nvSpPr>
        <p:spPr/>
        <p:txBody>
          <a:bodyPr/>
          <a:lstStyle/>
          <a:p>
            <a:fld id="{6D22F896-40B5-4ADD-8801-0D06FADFA095}" type="slidenum">
              <a:rPr lang="en-US" smtClean="0"/>
              <a:pPr/>
              <a:t>6</a:t>
            </a:fld>
            <a:endParaRPr lang="en-US" dirty="0"/>
          </a:p>
        </p:txBody>
      </p:sp>
    </p:spTree>
    <p:extLst>
      <p:ext uri="{BB962C8B-B14F-4D97-AF65-F5344CB8AC3E}">
        <p14:creationId xmlns:p14="http://schemas.microsoft.com/office/powerpoint/2010/main" val="278785086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Cognitive Questions</a:t>
            </a:r>
            <a:endParaRPr lang="en-US" dirty="0"/>
          </a:p>
        </p:txBody>
      </p:sp>
      <p:sp>
        <p:nvSpPr>
          <p:cNvPr id="3" name="Content Placeholder 2"/>
          <p:cNvSpPr>
            <a:spLocks noGrp="1"/>
          </p:cNvSpPr>
          <p:nvPr>
            <p:ph sz="quarter" idx="13"/>
          </p:nvPr>
        </p:nvSpPr>
        <p:spPr>
          <a:xfrm>
            <a:off x="685800" y="1422078"/>
            <a:ext cx="7877127" cy="3952507"/>
          </a:xfrm>
        </p:spPr>
        <p:txBody>
          <a:bodyPr>
            <a:normAutofit fontScale="55000" lnSpcReduction="20000"/>
          </a:bodyPr>
          <a:lstStyle/>
          <a:p>
            <a:r>
              <a:rPr lang="en-US" b="1" dirty="0"/>
              <a:t>Based on the Code snippet above, which of the following is true about the procedure "</a:t>
            </a:r>
            <a:r>
              <a:rPr lang="en-US" b="1" dirty="0" err="1" smtClean="0"/>
              <a:t>UpdateScore</a:t>
            </a:r>
            <a:r>
              <a:rPr lang="en-US" b="1" dirty="0" smtClean="0"/>
              <a:t>”?</a:t>
            </a:r>
            <a:endParaRPr lang="en-US" dirty="0"/>
          </a:p>
          <a:p>
            <a:pPr lvl="1">
              <a:buFont typeface="Wingdings" charset="2"/>
              <a:buChar char="q"/>
            </a:pPr>
            <a:r>
              <a:rPr lang="en-US" dirty="0"/>
              <a:t>Update Score changes the value of </a:t>
            </a:r>
            <a:r>
              <a:rPr lang="en-US" i="1" dirty="0"/>
              <a:t>global </a:t>
            </a:r>
            <a:r>
              <a:rPr lang="en-US" i="1" dirty="0" smtClean="0"/>
              <a:t>score</a:t>
            </a:r>
            <a:endParaRPr lang="en-US" dirty="0"/>
          </a:p>
          <a:p>
            <a:pPr lvl="1">
              <a:buFont typeface="Wingdings" charset="2"/>
              <a:buChar char="q"/>
            </a:pPr>
            <a:r>
              <a:rPr lang="en-US" dirty="0"/>
              <a:t>Update Score will do different things based on the value of </a:t>
            </a:r>
            <a:r>
              <a:rPr lang="en-US" i="1" dirty="0" err="1" smtClean="0"/>
              <a:t>ScoreLabel</a:t>
            </a:r>
            <a:endParaRPr lang="en-US" dirty="0"/>
          </a:p>
          <a:p>
            <a:pPr lvl="1">
              <a:buFont typeface="Wingdings" charset="2"/>
              <a:buChar char="q"/>
            </a:pPr>
            <a:r>
              <a:rPr lang="en-US" dirty="0" smtClean="0"/>
              <a:t>Update Score will do different things based on the value </a:t>
            </a:r>
            <a:r>
              <a:rPr lang="en-US" i="1" dirty="0" smtClean="0"/>
              <a:t>global score</a:t>
            </a:r>
            <a:endParaRPr lang="en-US" dirty="0"/>
          </a:p>
          <a:p>
            <a:pPr lvl="1">
              <a:buFont typeface="Wingdings" charset="2"/>
              <a:buChar char="q"/>
            </a:pPr>
            <a:r>
              <a:rPr lang="en-US" dirty="0"/>
              <a:t>Update Score moves the Mole to a different position on the </a:t>
            </a:r>
            <a:r>
              <a:rPr lang="en-US" dirty="0" smtClean="0"/>
              <a:t>screen</a:t>
            </a:r>
          </a:p>
          <a:p>
            <a:r>
              <a:rPr lang="en-US" b="1" dirty="0" smtClean="0"/>
              <a:t>What </a:t>
            </a:r>
            <a:r>
              <a:rPr lang="en-US" b="1" dirty="0"/>
              <a:t>happens when the global score reaches 9</a:t>
            </a:r>
            <a:r>
              <a:rPr lang="en-US" b="1" dirty="0" smtClean="0"/>
              <a:t>?</a:t>
            </a:r>
            <a:endParaRPr lang="en-US" dirty="0"/>
          </a:p>
          <a:p>
            <a:pPr lvl="1">
              <a:buFont typeface="Wingdings" charset="2"/>
              <a:buChar char="q"/>
            </a:pPr>
            <a:r>
              <a:rPr lang="en-US" dirty="0"/>
              <a:t>The system displays a </a:t>
            </a:r>
            <a:r>
              <a:rPr lang="en-US" dirty="0" err="1" smtClean="0"/>
              <a:t>WinScreen</a:t>
            </a:r>
            <a:endParaRPr lang="en-US" dirty="0"/>
          </a:p>
          <a:p>
            <a:pPr lvl="1">
              <a:buFont typeface="Wingdings" charset="2"/>
              <a:buChar char="q"/>
            </a:pPr>
            <a:r>
              <a:rPr lang="en-US" dirty="0"/>
              <a:t>The </a:t>
            </a:r>
            <a:r>
              <a:rPr lang="en-US" dirty="0" err="1"/>
              <a:t>ScoreLabel</a:t>
            </a:r>
            <a:r>
              <a:rPr lang="en-US" dirty="0"/>
              <a:t> is updated to "Score: </a:t>
            </a:r>
            <a:r>
              <a:rPr lang="en-US" dirty="0" smtClean="0"/>
              <a:t>9”</a:t>
            </a:r>
            <a:endParaRPr lang="en-US" dirty="0"/>
          </a:p>
          <a:p>
            <a:pPr lvl="1">
              <a:buFont typeface="Wingdings" charset="2"/>
              <a:buChar char="q"/>
            </a:pPr>
            <a:r>
              <a:rPr lang="en-US" dirty="0"/>
              <a:t>The </a:t>
            </a:r>
            <a:r>
              <a:rPr lang="en-US" dirty="0" err="1"/>
              <a:t>ScoreLabel</a:t>
            </a:r>
            <a:r>
              <a:rPr lang="en-US" dirty="0"/>
              <a:t> is updated to "Score: 9", and then the System displays a </a:t>
            </a:r>
            <a:r>
              <a:rPr lang="en-US" dirty="0" err="1" smtClean="0"/>
              <a:t>WinScreen</a:t>
            </a:r>
            <a:endParaRPr lang="en-US" dirty="0"/>
          </a:p>
          <a:p>
            <a:pPr lvl="1">
              <a:buFont typeface="Wingdings" charset="2"/>
              <a:buChar char="q"/>
            </a:pPr>
            <a:r>
              <a:rPr lang="en-US" dirty="0"/>
              <a:t>Nothing	</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60</a:t>
            </a:fld>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595" b="100000" l="194" r="99419"/>
                    </a14:imgEffect>
                  </a14:imgLayer>
                </a14:imgProps>
              </a:ext>
            </a:extLst>
          </a:blip>
          <a:stretch>
            <a:fillRect/>
          </a:stretch>
        </p:blipFill>
        <p:spPr>
          <a:xfrm>
            <a:off x="7400099" y="2649914"/>
            <a:ext cx="4324080" cy="1407840"/>
          </a:xfrm>
          <a:prstGeom prst="rect">
            <a:avLst/>
          </a:prstGeom>
        </p:spPr>
      </p:pic>
    </p:spTree>
    <p:extLst>
      <p:ext uri="{BB962C8B-B14F-4D97-AF65-F5344CB8AC3E}">
        <p14:creationId xmlns:p14="http://schemas.microsoft.com/office/powerpoint/2010/main" val="65014415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Response Questions</a:t>
            </a:r>
            <a:endParaRPr lang="en-US" dirty="0"/>
          </a:p>
        </p:txBody>
      </p:sp>
      <p:sp>
        <p:nvSpPr>
          <p:cNvPr id="3" name="Content Placeholder 2"/>
          <p:cNvSpPr>
            <a:spLocks noGrp="1"/>
          </p:cNvSpPr>
          <p:nvPr>
            <p:ph sz="quarter" idx="13"/>
          </p:nvPr>
        </p:nvSpPr>
        <p:spPr/>
        <p:txBody>
          <a:bodyPr>
            <a:normAutofit fontScale="62500" lnSpcReduction="20000"/>
          </a:bodyPr>
          <a:lstStyle/>
          <a:p>
            <a:r>
              <a:rPr lang="en-US" dirty="0"/>
              <a:t>Imagine you are making a game with a CAR object. List three (3) properties and methods that a CAR might </a:t>
            </a:r>
            <a:r>
              <a:rPr lang="en-US" dirty="0" smtClean="0"/>
              <a:t>have</a:t>
            </a:r>
          </a:p>
          <a:p>
            <a:r>
              <a:rPr lang="en-US" dirty="0"/>
              <a:t>Name the simplest from of encryption we talked about today and describe how it </a:t>
            </a:r>
            <a:r>
              <a:rPr lang="en-US" dirty="0" smtClean="0"/>
              <a:t>works</a:t>
            </a:r>
            <a:endParaRPr lang="en-US" dirty="0"/>
          </a:p>
          <a:p>
            <a:r>
              <a:rPr lang="en-US" dirty="0"/>
              <a:t>Convert the following numbers from binary to decimal</a:t>
            </a:r>
          </a:p>
          <a:p>
            <a:pPr lvl="1"/>
            <a:r>
              <a:rPr lang="en-US" b="1" i="1" dirty="0"/>
              <a:t>00101: </a:t>
            </a:r>
          </a:p>
          <a:p>
            <a:pPr lvl="1"/>
            <a:r>
              <a:rPr lang="en-US" b="1" i="1" dirty="0"/>
              <a:t>01010: </a:t>
            </a:r>
          </a:p>
          <a:p>
            <a:pPr lvl="1"/>
            <a:r>
              <a:rPr lang="en-US" b="1" i="1" dirty="0"/>
              <a:t>11001: </a:t>
            </a:r>
          </a:p>
          <a:p>
            <a:pPr lvl="1"/>
            <a:r>
              <a:rPr lang="en-US" b="1" i="1" dirty="0"/>
              <a:t>10000: </a:t>
            </a:r>
            <a:endParaRPr lang="en-US" b="1" i="1" dirty="0" smtClean="0"/>
          </a:p>
          <a:p>
            <a:r>
              <a:rPr lang="en-US" dirty="0"/>
              <a:t>Why is it important in Computer Science to understand how people </a:t>
            </a:r>
            <a:r>
              <a:rPr lang="en-US" dirty="0" smtClean="0"/>
              <a:t>think?</a:t>
            </a:r>
            <a:endParaRPr lang="en-US" dirty="0"/>
          </a:p>
          <a:p>
            <a:endParaRPr lang="en-US" b="1" i="1"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61</a:t>
            </a:fld>
            <a:endParaRPr lang="en-US" dirty="0"/>
          </a:p>
        </p:txBody>
      </p:sp>
    </p:spTree>
    <p:extLst>
      <p:ext uri="{BB962C8B-B14F-4D97-AF65-F5344CB8AC3E}">
        <p14:creationId xmlns:p14="http://schemas.microsoft.com/office/powerpoint/2010/main" val="268005857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IRB Approval</a:t>
            </a:r>
            <a:endParaRPr lang="en-US" dirty="0"/>
          </a:p>
        </p:txBody>
      </p:sp>
      <p:sp>
        <p:nvSpPr>
          <p:cNvPr id="3" name="Content Placeholder 2"/>
          <p:cNvSpPr>
            <a:spLocks noGrp="1"/>
          </p:cNvSpPr>
          <p:nvPr>
            <p:ph sz="quarter" idx="13"/>
          </p:nvPr>
        </p:nvSpPr>
        <p:spPr/>
        <p:txBody>
          <a:bodyPr/>
          <a:lstStyle/>
          <a:p>
            <a:r>
              <a:rPr lang="en-US" sz="2400" dirty="0" smtClean="0"/>
              <a:t>Initial SPARCS Surveys under STARS umbrella</a:t>
            </a:r>
          </a:p>
          <a:p>
            <a:r>
              <a:rPr lang="en-US" sz="2400" dirty="0" smtClean="0"/>
              <a:t>2012 we formally submitted to IRB for use of SPARCS data (we’re exempt)</a:t>
            </a:r>
            <a:endParaRPr lang="en-US" sz="2400" dirty="0"/>
          </a:p>
          <a:p>
            <a:r>
              <a:rPr lang="en-US" sz="2400" dirty="0" smtClean="0"/>
              <a:t>2014 we received IRB for surveying SPARCS alumni (students in HS grades 9-12)</a:t>
            </a:r>
          </a:p>
          <a:p>
            <a:pPr marL="0" indent="0">
              <a:buNone/>
            </a:pPr>
            <a:endParaRPr lang="en-US" dirty="0" smtClean="0"/>
          </a:p>
        </p:txBody>
      </p:sp>
      <p:sp>
        <p:nvSpPr>
          <p:cNvPr id="4" name="Slide Number Placeholder 3"/>
          <p:cNvSpPr>
            <a:spLocks noGrp="1"/>
          </p:cNvSpPr>
          <p:nvPr>
            <p:ph type="sldNum" sz="quarter" idx="12"/>
          </p:nvPr>
        </p:nvSpPr>
        <p:spPr/>
        <p:txBody>
          <a:bodyPr/>
          <a:lstStyle/>
          <a:p>
            <a:fld id="{6D22F896-40B5-4ADD-8801-0D06FADFA095}" type="slidenum">
              <a:rPr lang="en-US" smtClean="0"/>
              <a:pPr/>
              <a:t>62</a:t>
            </a:fld>
            <a:endParaRPr lang="en-US" dirty="0"/>
          </a:p>
        </p:txBody>
      </p:sp>
      <p:pic>
        <p:nvPicPr>
          <p:cNvPr id="5" name="Picture 4"/>
          <p:cNvPicPr>
            <a:picLocks noChangeAspect="1"/>
          </p:cNvPicPr>
          <p:nvPr/>
        </p:nvPicPr>
        <p:blipFill>
          <a:blip r:embed="rId2"/>
          <a:stretch>
            <a:fillRect/>
          </a:stretch>
        </p:blipFill>
        <p:spPr>
          <a:xfrm>
            <a:off x="7778600" y="97599"/>
            <a:ext cx="3505885" cy="1986668"/>
          </a:xfrm>
          <a:prstGeom prst="rect">
            <a:avLst/>
          </a:prstGeom>
        </p:spPr>
      </p:pic>
    </p:spTree>
    <p:extLst>
      <p:ext uri="{BB962C8B-B14F-4D97-AF65-F5344CB8AC3E}">
        <p14:creationId xmlns:p14="http://schemas.microsoft.com/office/powerpoint/2010/main" val="2728287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a:defRPr/>
            </a:pPr>
            <a:r>
              <a:rPr lang="en-US" dirty="0" smtClean="0">
                <a:ea typeface="+mj-ea"/>
              </a:rPr>
              <a:t>Demographics</a:t>
            </a:r>
            <a:endParaRPr lang="en-US" dirty="0">
              <a:ea typeface="+mj-ea"/>
            </a:endParaRPr>
          </a:p>
        </p:txBody>
      </p:sp>
      <p:sp>
        <p:nvSpPr>
          <p:cNvPr id="3" name="Content Placeholder 2"/>
          <p:cNvSpPr>
            <a:spLocks noGrp="1"/>
          </p:cNvSpPr>
          <p:nvPr>
            <p:ph sz="quarter" idx="13"/>
          </p:nvPr>
        </p:nvSpPr>
        <p:spPr>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a:defRPr/>
            </a:pPr>
            <a:r>
              <a:rPr lang="en-US" dirty="0" smtClean="0">
                <a:ea typeface="+mn-ea"/>
              </a:rPr>
              <a:t>Percent demographics by group</a:t>
            </a:r>
            <a:endParaRPr lang="en-US" dirty="0">
              <a:ea typeface="+mn-ea"/>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pPr/>
              <a:t>63</a:t>
            </a:fld>
            <a:endParaRPr lang="en-US" dirty="0"/>
          </a:p>
        </p:txBody>
      </p:sp>
      <p:pic>
        <p:nvPicPr>
          <p:cNvPr id="52227" name="Picture 4" descr="sparcs_demographic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7197"/>
            <a:ext cx="832643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736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chor="t">
            <a:normAutofit fontScale="90000"/>
          </a:bodyPr>
          <a:lstStyle/>
          <a:p>
            <a:pPr>
              <a:defRPr/>
            </a:pPr>
            <a:r>
              <a:rPr lang="en-US" dirty="0" smtClean="0">
                <a:ea typeface="+mj-ea"/>
              </a:rPr>
              <a:t>Phases of Curriculum Development</a:t>
            </a:r>
            <a:endParaRPr lang="en-US" dirty="0">
              <a:ea typeface="+mj-ea"/>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pPr/>
              <a:t>64</a:t>
            </a:fld>
            <a:endParaRPr lang="en-US" dirty="0"/>
          </a:p>
        </p:txBody>
      </p:sp>
      <p:sp>
        <p:nvSpPr>
          <p:cNvPr id="17411" name="TextBox 3"/>
          <p:cNvSpPr txBox="1">
            <a:spLocks noChangeArrowheads="1"/>
          </p:cNvSpPr>
          <p:nvPr/>
        </p:nvSpPr>
        <p:spPr bwMode="auto">
          <a:xfrm>
            <a:off x="7542213" y="641826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graphicFrame>
        <p:nvGraphicFramePr>
          <p:cNvPr id="5" name="Table 4"/>
          <p:cNvGraphicFramePr>
            <a:graphicFrameLocks noGrp="1"/>
          </p:cNvGraphicFramePr>
          <p:nvPr>
            <p:extLst>
              <p:ext uri="{D42A27DB-BD31-4B8C-83A1-F6EECF244321}">
                <p14:modId xmlns:p14="http://schemas.microsoft.com/office/powerpoint/2010/main" val="2413046367"/>
              </p:ext>
            </p:extLst>
          </p:nvPr>
        </p:nvGraphicFramePr>
        <p:xfrm>
          <a:off x="1531684" y="2143539"/>
          <a:ext cx="8127999" cy="2839719"/>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US" dirty="0" smtClean="0">
                          <a:latin typeface="Georgia"/>
                          <a:cs typeface="Georgia"/>
                        </a:rPr>
                        <a:t>Phase</a:t>
                      </a:r>
                      <a:endParaRPr lang="en-US" dirty="0">
                        <a:latin typeface="Georgia"/>
                        <a:cs typeface="Georgia"/>
                      </a:endParaRPr>
                    </a:p>
                  </a:txBody>
                  <a:tcPr/>
                </a:tc>
                <a:tc>
                  <a:txBody>
                    <a:bodyPr/>
                    <a:lstStyle/>
                    <a:p>
                      <a:r>
                        <a:rPr lang="en-US" dirty="0" smtClean="0">
                          <a:latin typeface="Georgia"/>
                          <a:cs typeface="Georgia"/>
                        </a:rPr>
                        <a:t>Years</a:t>
                      </a:r>
                      <a:endParaRPr lang="en-US" dirty="0">
                        <a:latin typeface="Georgia"/>
                        <a:cs typeface="Georgia"/>
                      </a:endParaRPr>
                    </a:p>
                  </a:txBody>
                  <a:tcPr/>
                </a:tc>
                <a:tc>
                  <a:txBody>
                    <a:bodyPr/>
                    <a:lstStyle/>
                    <a:p>
                      <a:r>
                        <a:rPr lang="en-US" dirty="0" smtClean="0">
                          <a:latin typeface="Georgia"/>
                          <a:cs typeface="Georgia"/>
                        </a:rPr>
                        <a:t>Objective</a:t>
                      </a:r>
                      <a:endParaRPr lang="en-US" dirty="0">
                        <a:latin typeface="Georgia"/>
                        <a:cs typeface="Georgia"/>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Georgia"/>
                          <a:cs typeface="Georgia"/>
                        </a:rPr>
                        <a:t>Phase I</a:t>
                      </a:r>
                    </a:p>
                    <a:p>
                      <a:endParaRPr lang="en-US" dirty="0">
                        <a:latin typeface="Georgia"/>
                        <a:cs typeface="Georgia"/>
                      </a:endParaRPr>
                    </a:p>
                  </a:txBody>
                  <a:tcPr/>
                </a:tc>
                <a:tc>
                  <a:txBody>
                    <a:bodyPr/>
                    <a:lstStyle/>
                    <a:p>
                      <a:r>
                        <a:rPr lang="en-US" altLang="en-US" dirty="0" smtClean="0">
                          <a:latin typeface="Georgia"/>
                          <a:cs typeface="Georgia"/>
                        </a:rPr>
                        <a:t>2007 – 2009</a:t>
                      </a:r>
                      <a:endParaRPr lang="en-US" dirty="0">
                        <a:latin typeface="Georgia"/>
                        <a:cs typeface="Georgia"/>
                      </a:endParaRPr>
                    </a:p>
                  </a:txBody>
                  <a:tcPr/>
                </a:tc>
                <a:tc>
                  <a:txBody>
                    <a:bodyPr/>
                    <a:lstStyle/>
                    <a:p>
                      <a:r>
                        <a:rPr lang="en-US" altLang="en-US" dirty="0" smtClean="0">
                          <a:latin typeface="Georgia"/>
                          <a:cs typeface="Georgia"/>
                        </a:rPr>
                        <a:t>Test to see if students are interested </a:t>
                      </a:r>
                      <a:endParaRPr lang="en-US" dirty="0">
                        <a:latin typeface="Georgia"/>
                        <a:cs typeface="Georgia"/>
                      </a:endParaRPr>
                    </a:p>
                  </a:txBody>
                  <a:tcPr/>
                </a:tc>
              </a:tr>
              <a:tr h="370840">
                <a:tc>
                  <a:txBody>
                    <a:bodyPr/>
                    <a:lstStyle/>
                    <a:p>
                      <a:r>
                        <a:rPr lang="en-US" altLang="en-US" dirty="0" smtClean="0">
                          <a:latin typeface="Georgia"/>
                          <a:cs typeface="Georgia"/>
                        </a:rPr>
                        <a:t>Phase II </a:t>
                      </a:r>
                      <a:endParaRPr lang="en-US" dirty="0">
                        <a:latin typeface="Georgia"/>
                        <a:cs typeface="Georgia"/>
                      </a:endParaRPr>
                    </a:p>
                  </a:txBody>
                  <a:tcPr/>
                </a:tc>
                <a:tc>
                  <a:txBody>
                    <a:bodyPr/>
                    <a:lstStyle/>
                    <a:p>
                      <a:r>
                        <a:rPr lang="en-US" altLang="en-US" dirty="0" smtClean="0">
                          <a:latin typeface="Georgia"/>
                          <a:cs typeface="Georgia"/>
                        </a:rPr>
                        <a:t>2009 – 2011</a:t>
                      </a:r>
                      <a:endParaRPr lang="en-US" dirty="0">
                        <a:latin typeface="Georgia"/>
                        <a:cs typeface="Georgi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Georgia"/>
                          <a:cs typeface="Georgia"/>
                        </a:rPr>
                        <a:t>Build student retention via infrastructure &amp; evaluations</a:t>
                      </a:r>
                    </a:p>
                  </a:txBody>
                  <a:tcPr/>
                </a:tc>
              </a:tr>
              <a:tr h="370840">
                <a:tc>
                  <a:txBody>
                    <a:bodyPr/>
                    <a:lstStyle/>
                    <a:p>
                      <a:r>
                        <a:rPr lang="en-US" altLang="en-US" dirty="0" smtClean="0">
                          <a:latin typeface="Georgia"/>
                          <a:cs typeface="Georgia"/>
                        </a:rPr>
                        <a:t>Phase III </a:t>
                      </a:r>
                      <a:endParaRPr lang="en-US" dirty="0">
                        <a:latin typeface="Georgia"/>
                        <a:cs typeface="Georgia"/>
                      </a:endParaRPr>
                    </a:p>
                  </a:txBody>
                  <a:tcPr/>
                </a:tc>
                <a:tc>
                  <a:txBody>
                    <a:bodyPr/>
                    <a:lstStyle/>
                    <a:p>
                      <a:r>
                        <a:rPr lang="en-US" altLang="en-US" dirty="0" smtClean="0">
                          <a:latin typeface="Georgia"/>
                          <a:cs typeface="Georgia"/>
                        </a:rPr>
                        <a:t>2011 – 2013</a:t>
                      </a:r>
                      <a:endParaRPr lang="en-US" dirty="0">
                        <a:latin typeface="Georgia"/>
                        <a:cs typeface="Georgia"/>
                      </a:endParaRPr>
                    </a:p>
                  </a:txBody>
                  <a:tcPr/>
                </a:tc>
                <a:tc>
                  <a:txBody>
                    <a:bodyPr/>
                    <a:lstStyle/>
                    <a:p>
                      <a:r>
                        <a:rPr lang="en-US" altLang="en-US" dirty="0" smtClean="0">
                          <a:latin typeface="Georgia"/>
                          <a:cs typeface="Georgia"/>
                        </a:rPr>
                        <a:t>Introduce mainstream technologies, games, mobile apps, etc.</a:t>
                      </a:r>
                      <a:endParaRPr lang="en-US" dirty="0">
                        <a:latin typeface="Georgia"/>
                        <a:cs typeface="Georgia"/>
                      </a:endParaRPr>
                    </a:p>
                  </a:txBody>
                  <a:tcPr/>
                </a:tc>
              </a:tr>
            </a:tbl>
          </a:graphicData>
        </a:graphic>
      </p:graphicFrame>
    </p:spTree>
    <p:extLst>
      <p:ext uri="{BB962C8B-B14F-4D97-AF65-F5344CB8AC3E}">
        <p14:creationId xmlns:p14="http://schemas.microsoft.com/office/powerpoint/2010/main" val="544779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noAutofit/>
          </a:bodyPr>
          <a:lstStyle/>
          <a:p>
            <a:pPr eaLnBrk="1" hangingPunct="1"/>
            <a:r>
              <a:rPr lang="en-US" altLang="en-US" sz="4400" dirty="0" smtClean="0"/>
              <a:t>Years that don’t meet hypothesis: 2009, 2011</a:t>
            </a:r>
          </a:p>
        </p:txBody>
      </p:sp>
      <p:sp>
        <p:nvSpPr>
          <p:cNvPr id="3" name="Content Placeholder 2"/>
          <p:cNvSpPr>
            <a:spLocks noGrp="1"/>
          </p:cNvSpPr>
          <p:nvPr>
            <p:ph sz="quarter" idx="13"/>
          </p:nvPr>
        </p:nvSpPr>
        <p:spPr>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ea typeface="+mn-ea"/>
              </a:rPr>
              <a:t>High attrition in 2009 caused by a two 2 </a:t>
            </a:r>
            <a:r>
              <a:rPr lang="en-US" dirty="0">
                <a:ea typeface="+mn-ea"/>
              </a:rPr>
              <a:t>month </a:t>
            </a:r>
            <a:r>
              <a:rPr lang="en-US" dirty="0" smtClean="0">
                <a:ea typeface="+mn-ea"/>
              </a:rPr>
              <a:t>gap in sessions over winter break</a:t>
            </a:r>
            <a:endParaRPr lang="en-US" dirty="0">
              <a:ea typeface="+mn-ea"/>
            </a:endParaRPr>
          </a:p>
          <a:p>
            <a:pPr eaLnBrk="1" hangingPunct="1">
              <a:defRPr/>
            </a:pPr>
            <a:r>
              <a:rPr lang="en-US" dirty="0" smtClean="0">
                <a:ea typeface="+mn-ea"/>
              </a:rPr>
              <a:t>We are unable to explain the dip in fun in 2011</a:t>
            </a:r>
          </a:p>
          <a:p>
            <a:pPr lvl="1" eaLnBrk="1" hangingPunct="1">
              <a:defRPr/>
            </a:pPr>
            <a:r>
              <a:rPr lang="en-US" dirty="0" smtClean="0">
                <a:ea typeface="+mn-ea"/>
              </a:rPr>
              <a:t>Sessions were overall underrated </a:t>
            </a:r>
          </a:p>
          <a:p>
            <a:pPr lvl="1">
              <a:defRPr/>
            </a:pPr>
            <a:r>
              <a:rPr lang="en-US" dirty="0"/>
              <a:t>Same mentors between </a:t>
            </a:r>
            <a:r>
              <a:rPr lang="en-US" dirty="0" smtClean="0"/>
              <a:t>years</a:t>
            </a:r>
            <a:endParaRPr lang="en-US" dirty="0" smtClean="0">
              <a:ea typeface="+mn-ea"/>
            </a:endParaRPr>
          </a:p>
          <a:p>
            <a:pPr lvl="1" eaLnBrk="1" hangingPunct="1">
              <a:defRPr/>
            </a:pPr>
            <a:r>
              <a:rPr lang="en-US" dirty="0" smtClean="0">
                <a:ea typeface="+mn-ea"/>
              </a:rPr>
              <a:t>NO clear reason</a:t>
            </a:r>
          </a:p>
        </p:txBody>
      </p:sp>
      <p:sp>
        <p:nvSpPr>
          <p:cNvPr id="5" name="Slide Number Placeholder 4"/>
          <p:cNvSpPr>
            <a:spLocks noGrp="1"/>
          </p:cNvSpPr>
          <p:nvPr>
            <p:ph type="sldNum" sz="quarter" idx="12"/>
          </p:nvPr>
        </p:nvSpPr>
        <p:spPr/>
        <p:txBody>
          <a:bodyPr/>
          <a:lstStyle/>
          <a:p>
            <a:fld id="{6D22F896-40B5-4ADD-8801-0D06FADFA095}" type="slidenum">
              <a:rPr lang="en-US" smtClean="0"/>
              <a:pPr/>
              <a:t>65</a:t>
            </a:fld>
            <a:endParaRPr lang="en-US" dirty="0"/>
          </a:p>
        </p:txBody>
      </p:sp>
      <p:pic>
        <p:nvPicPr>
          <p:cNvPr id="43011" name="Picture 4" descr="Attrition_Fun(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6520" y="3381375"/>
            <a:ext cx="34147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8411883" y="4031486"/>
            <a:ext cx="238125" cy="249238"/>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solidFill>
                <a:srgbClr val="FF0000"/>
              </a:solidFill>
            </a:endParaRPr>
          </a:p>
        </p:txBody>
      </p:sp>
      <p:sp>
        <p:nvSpPr>
          <p:cNvPr id="6" name="Oval 5"/>
          <p:cNvSpPr/>
          <p:nvPr/>
        </p:nvSpPr>
        <p:spPr>
          <a:xfrm>
            <a:off x="9380820" y="4280724"/>
            <a:ext cx="304800" cy="304800"/>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solidFill>
                <a:srgbClr val="FF0000"/>
              </a:solidFill>
            </a:endParaRPr>
          </a:p>
        </p:txBody>
      </p:sp>
    </p:spTree>
    <p:extLst>
      <p:ext uri="{BB962C8B-B14F-4D97-AF65-F5344CB8AC3E}">
        <p14:creationId xmlns:p14="http://schemas.microsoft.com/office/powerpoint/2010/main" val="39942659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ea typeface="+mj-ea"/>
                <a:cs typeface="+mj-cs"/>
              </a:rPr>
              <a:t>Website - Drupal</a:t>
            </a:r>
          </a:p>
        </p:txBody>
      </p:sp>
      <p:pic>
        <p:nvPicPr>
          <p:cNvPr id="4" name="Content Placeholder 3" descr="Screen Shot 2014-03-01 at 6.00.39 PM.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tretch/>
        </p:blipFill>
        <p:spPr>
          <a:xfrm>
            <a:off x="162814" y="1293005"/>
            <a:ext cx="5635035" cy="4319320"/>
          </a:xfrm>
          <a:prstGeom prst="rect">
            <a:avLst/>
          </a:prstGeom>
          <a:ln>
            <a:solidFill>
              <a:schemeClr val="tx1"/>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pic>
      <p:sp>
        <p:nvSpPr>
          <p:cNvPr id="3" name="Slide Number Placeholder 2"/>
          <p:cNvSpPr>
            <a:spLocks noGrp="1"/>
          </p:cNvSpPr>
          <p:nvPr>
            <p:ph type="sldNum" sz="quarter" idx="12"/>
          </p:nvPr>
        </p:nvSpPr>
        <p:spPr/>
        <p:txBody>
          <a:bodyPr/>
          <a:lstStyle/>
          <a:p>
            <a:fld id="{6D22F896-40B5-4ADD-8801-0D06FADFA095}" type="slidenum">
              <a:rPr lang="en-US" smtClean="0"/>
              <a:pPr/>
              <a:t>66</a:t>
            </a:fld>
            <a:endParaRPr lang="en-US" dirty="0"/>
          </a:p>
        </p:txBody>
      </p:sp>
      <p:pic>
        <p:nvPicPr>
          <p:cNvPr id="24579" name="Picture 4" descr="Screen Shot 2014-03-04 at 10.07.18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0884" y="923286"/>
            <a:ext cx="5116112" cy="42873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4580" name="Picture 2" descr="Screen Shot 2014-03-04 at 10.04.13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85228" y="1671921"/>
            <a:ext cx="4547666" cy="414666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700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a:defRPr/>
            </a:pPr>
            <a:r>
              <a:rPr lang="en-US" dirty="0" smtClean="0">
                <a:ea typeface="+mj-ea"/>
                <a:cs typeface="+mj-cs"/>
              </a:rPr>
              <a:t>Phase </a:t>
            </a:r>
            <a:r>
              <a:rPr lang="en-US" dirty="0"/>
              <a:t>III: 2011-2013</a:t>
            </a:r>
            <a:endParaRPr lang="en-US" dirty="0" smtClean="0">
              <a:ea typeface="+mj-ea"/>
              <a:cs typeface="+mj-cs"/>
            </a:endParaRPr>
          </a:p>
        </p:txBody>
      </p:sp>
      <p:sp>
        <p:nvSpPr>
          <p:cNvPr id="5123" name="Rectangle 3"/>
          <p:cNvSpPr>
            <a:spLocks noGrp="1" noChangeArrowheads="1"/>
          </p:cNvSpPr>
          <p:nvPr>
            <p:ph sz="quarter" idx="13"/>
          </p:nvPr>
        </p:nvSpPr>
        <p:spPr>
          <a:xfrm>
            <a:off x="685801" y="1422078"/>
            <a:ext cx="7368029" cy="39525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r>
              <a:rPr lang="en-US" dirty="0" smtClean="0">
                <a:ea typeface="+mn-ea"/>
                <a:cs typeface="+mn-cs"/>
              </a:rPr>
              <a:t>Circuitry Revisited</a:t>
            </a:r>
          </a:p>
          <a:p>
            <a:pPr lvl="1">
              <a:defRPr/>
            </a:pPr>
            <a:r>
              <a:rPr lang="en-US" dirty="0" smtClean="0">
                <a:ea typeface="+mn-ea"/>
                <a:cs typeface="+mn-cs"/>
              </a:rPr>
              <a:t>PowerPoint slides</a:t>
            </a:r>
          </a:p>
          <a:p>
            <a:pPr lvl="1">
              <a:defRPr/>
            </a:pPr>
            <a:r>
              <a:rPr lang="en-US" dirty="0" smtClean="0">
                <a:ea typeface="+mn-ea"/>
                <a:cs typeface="+mn-cs"/>
              </a:rPr>
              <a:t>Logic gate worksheets</a:t>
            </a:r>
          </a:p>
          <a:p>
            <a:pPr lvl="1">
              <a:defRPr/>
            </a:pPr>
            <a:r>
              <a:rPr lang="en-US" dirty="0" smtClean="0">
                <a:ea typeface="+mn-ea"/>
              </a:rPr>
              <a:t>*</a:t>
            </a:r>
            <a:r>
              <a:rPr lang="en-US" dirty="0">
                <a:ea typeface="+mn-ea"/>
              </a:rPr>
              <a:t>New* </a:t>
            </a:r>
            <a:r>
              <a:rPr lang="en-US" dirty="0" smtClean="0">
                <a:ea typeface="+mn-ea"/>
                <a:cs typeface="+mn-cs"/>
              </a:rPr>
              <a:t>Redstone circuitry at</a:t>
            </a:r>
            <a:r>
              <a:rPr lang="en-US" dirty="0">
                <a:cs typeface="+mn-cs"/>
              </a:rPr>
              <a:t> </a:t>
            </a:r>
            <a:r>
              <a:rPr lang="en-US" dirty="0" err="1" smtClean="0">
                <a:ea typeface="+mn-ea"/>
                <a:cs typeface="+mn-cs"/>
              </a:rPr>
              <a:t>minecraft.net</a:t>
            </a:r>
            <a:endParaRPr lang="en-US" dirty="0" smtClean="0">
              <a:ea typeface="+mn-ea"/>
              <a:cs typeface="+mn-cs"/>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pPr/>
              <a:t>67</a:t>
            </a:fld>
            <a:endParaRPr lang="en-US" dirty="0"/>
          </a:p>
        </p:txBody>
      </p:sp>
      <p:pic>
        <p:nvPicPr>
          <p:cNvPr id="7" name="Picture 1" descr="phot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03618" y="2758135"/>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76068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68</a:t>
            </a:fld>
            <a:endParaRPr lang="en-US" dirty="0"/>
          </a:p>
        </p:txBody>
      </p:sp>
      <p:pic>
        <p:nvPicPr>
          <p:cNvPr id="5" name="Picture 4"/>
          <p:cNvPicPr>
            <a:picLocks noChangeAspect="1"/>
          </p:cNvPicPr>
          <p:nvPr/>
        </p:nvPicPr>
        <p:blipFill>
          <a:blip r:embed="rId3"/>
          <a:stretch>
            <a:fillRect/>
          </a:stretch>
        </p:blipFill>
        <p:spPr>
          <a:xfrm>
            <a:off x="944316" y="423256"/>
            <a:ext cx="7191967" cy="5034377"/>
          </a:xfrm>
          <a:prstGeom prst="rect">
            <a:avLst/>
          </a:prstGeom>
        </p:spPr>
      </p:pic>
      <p:pic>
        <p:nvPicPr>
          <p:cNvPr id="6" name="Picture 5" descr="2011-12-04_230944_95363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4078" y="3115244"/>
            <a:ext cx="3221121" cy="1810466"/>
          </a:xfrm>
          <a:prstGeom prst="rect">
            <a:avLst/>
          </a:prstGeom>
        </p:spPr>
      </p:pic>
    </p:spTree>
    <p:extLst>
      <p:ext uri="{BB962C8B-B14F-4D97-AF65-F5344CB8AC3E}">
        <p14:creationId xmlns:p14="http://schemas.microsoft.com/office/powerpoint/2010/main" val="2227789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STARS Computing Corps</a:t>
            </a:r>
            <a:endParaRPr lang="en-US" dirty="0"/>
          </a:p>
        </p:txBody>
      </p:sp>
      <p:sp>
        <p:nvSpPr>
          <p:cNvPr id="3" name="Content Placeholder 2"/>
          <p:cNvSpPr>
            <a:spLocks noGrp="1"/>
          </p:cNvSpPr>
          <p:nvPr>
            <p:ph sz="quarter" idx="13"/>
          </p:nvPr>
        </p:nvSpPr>
        <p:spPr/>
        <p:txBody>
          <a:bodyPr>
            <a:normAutofit/>
          </a:bodyPr>
          <a:lstStyle/>
          <a:p>
            <a:r>
              <a:rPr lang="en-US" dirty="0" smtClean="0"/>
              <a:t>National alliance funded by NSF</a:t>
            </a:r>
          </a:p>
          <a:p>
            <a:r>
              <a:rPr lang="en-US" dirty="0" smtClean="0"/>
              <a:t>College students and faculty to become leaders who broaden participation through:</a:t>
            </a:r>
          </a:p>
          <a:p>
            <a:pPr lvl="1"/>
            <a:r>
              <a:rPr lang="en-US" dirty="0" smtClean="0"/>
              <a:t>Service,</a:t>
            </a:r>
          </a:p>
          <a:p>
            <a:pPr lvl="1"/>
            <a:r>
              <a:rPr lang="en-US" dirty="0" smtClean="0"/>
              <a:t>Research</a:t>
            </a:r>
            <a:r>
              <a:rPr lang="en-US" dirty="0"/>
              <a:t>, </a:t>
            </a:r>
            <a:endParaRPr lang="en-US" dirty="0" smtClean="0"/>
          </a:p>
          <a:p>
            <a:pPr lvl="1"/>
            <a:r>
              <a:rPr lang="en-US" dirty="0" smtClean="0"/>
              <a:t>Outreach in colleges and K12 schools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7</a:t>
            </a:fld>
            <a:endParaRPr lang="en-US" dirty="0"/>
          </a:p>
        </p:txBody>
      </p:sp>
      <p:sp>
        <p:nvSpPr>
          <p:cNvPr id="5" name="TextBox 4"/>
          <p:cNvSpPr txBox="1"/>
          <p:nvPr/>
        </p:nvSpPr>
        <p:spPr>
          <a:xfrm>
            <a:off x="11364366" y="455934"/>
            <a:ext cx="184666" cy="369332"/>
          </a:xfrm>
          <a:prstGeom prst="rect">
            <a:avLst/>
          </a:prstGeom>
          <a:noFill/>
        </p:spPr>
        <p:txBody>
          <a:bodyPr wrap="none" rtlCol="0">
            <a:spAutoFit/>
          </a:bodyPr>
          <a:lstStyle/>
          <a:p>
            <a:endParaRPr lang="en-US" dirty="0"/>
          </a:p>
        </p:txBody>
      </p:sp>
      <p:pic>
        <p:nvPicPr>
          <p:cNvPr id="7" name="Picture 7" descr="stars &amp; kate 04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98929" y="3119767"/>
            <a:ext cx="3017837"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8883622" y="2707776"/>
            <a:ext cx="1616500" cy="369332"/>
          </a:xfrm>
          <a:prstGeom prst="rect">
            <a:avLst/>
          </a:prstGeom>
        </p:spPr>
        <p:txBody>
          <a:bodyPr wrap="none">
            <a:spAutoFit/>
          </a:bodyPr>
          <a:lstStyle/>
          <a:p>
            <a:r>
              <a:rPr lang="en-US" dirty="0">
                <a:solidFill>
                  <a:srgbClr val="1A1A1A"/>
                </a:solidFill>
                <a:latin typeface="HelveticaNeue"/>
              </a:rPr>
              <a:t>NCSU </a:t>
            </a:r>
            <a:r>
              <a:rPr lang="en-US" dirty="0" smtClean="0">
                <a:solidFill>
                  <a:srgbClr val="1A1A1A"/>
                </a:solidFill>
                <a:latin typeface="HelveticaNeue"/>
              </a:rPr>
              <a:t>STARS</a:t>
            </a:r>
            <a:endParaRPr lang="en-US" dirty="0"/>
          </a:p>
        </p:txBody>
      </p:sp>
    </p:spTree>
    <p:extLst>
      <p:ext uri="{BB962C8B-B14F-4D97-AF65-F5344CB8AC3E}">
        <p14:creationId xmlns:p14="http://schemas.microsoft.com/office/powerpoint/2010/main" val="322319638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Georgia Computes!</a:t>
            </a:r>
            <a:endParaRPr lang="en-US" dirty="0"/>
          </a:p>
        </p:txBody>
      </p:sp>
      <p:sp>
        <p:nvSpPr>
          <p:cNvPr id="3" name="Content Placeholder 2"/>
          <p:cNvSpPr>
            <a:spLocks noGrp="1"/>
          </p:cNvSpPr>
          <p:nvPr>
            <p:ph sz="quarter" idx="13"/>
          </p:nvPr>
        </p:nvSpPr>
        <p:spPr/>
        <p:txBody>
          <a:bodyPr>
            <a:normAutofit/>
          </a:bodyPr>
          <a:lstStyle/>
          <a:p>
            <a:r>
              <a:rPr lang="en-US" dirty="0" smtClean="0"/>
              <a:t>Funded 2006-2012 by the NSF BPCA program</a:t>
            </a:r>
          </a:p>
          <a:p>
            <a:pPr lvl="1"/>
            <a:r>
              <a:rPr lang="en-US" dirty="0" smtClean="0"/>
              <a:t>Curriculum based on </a:t>
            </a:r>
            <a:r>
              <a:rPr lang="en-US" dirty="0" err="1" smtClean="0"/>
              <a:t>Guzdial’s</a:t>
            </a:r>
            <a:r>
              <a:rPr lang="en-US" dirty="0" smtClean="0"/>
              <a:t> Media Computation Course </a:t>
            </a:r>
            <a:r>
              <a:rPr lang="en-US" sz="2000" dirty="0" smtClean="0"/>
              <a:t>[Ericson, 2007] </a:t>
            </a:r>
            <a:endParaRPr lang="en-US" sz="1800" dirty="0" smtClean="0"/>
          </a:p>
          <a:p>
            <a:pPr lvl="1"/>
            <a:r>
              <a:rPr lang="en-US" dirty="0" smtClean="0"/>
              <a:t>Motivating learning CS in grades 4 - 12</a:t>
            </a:r>
          </a:p>
          <a:p>
            <a:pPr lvl="1"/>
            <a:r>
              <a:rPr lang="en-US" dirty="0" smtClean="0"/>
              <a:t>Through creation of weekend workshops &amp; summer camps</a:t>
            </a:r>
          </a:p>
          <a:p>
            <a:pPr lvl="1"/>
            <a:r>
              <a:rPr lang="en-US" dirty="0"/>
              <a:t>P</a:t>
            </a:r>
            <a:r>
              <a:rPr lang="en-US" dirty="0" smtClean="0"/>
              <a:t>rofessional development for educators </a:t>
            </a:r>
          </a:p>
        </p:txBody>
      </p:sp>
      <p:sp>
        <p:nvSpPr>
          <p:cNvPr id="4" name="Slide Number Placeholder 3"/>
          <p:cNvSpPr>
            <a:spLocks noGrp="1"/>
          </p:cNvSpPr>
          <p:nvPr>
            <p:ph type="sldNum" sz="quarter" idx="12"/>
          </p:nvPr>
        </p:nvSpPr>
        <p:spPr/>
        <p:txBody>
          <a:bodyPr/>
          <a:lstStyle/>
          <a:p>
            <a:fld id="{6D22F896-40B5-4ADD-8801-0D06FADFA095}" type="slidenum">
              <a:rPr lang="en-US" smtClean="0"/>
              <a:pPr/>
              <a:t>8</a:t>
            </a:fld>
            <a:endParaRPr lang="en-US" dirty="0"/>
          </a:p>
        </p:txBody>
      </p:sp>
    </p:spTree>
    <p:extLst>
      <p:ext uri="{BB962C8B-B14F-4D97-AF65-F5344CB8AC3E}">
        <p14:creationId xmlns:p14="http://schemas.microsoft.com/office/powerpoint/2010/main" val="32144816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 school: CS???</a:t>
            </a:r>
            <a:endParaRPr lang="en-US" dirty="0"/>
          </a:p>
        </p:txBody>
      </p:sp>
      <p:sp>
        <p:nvSpPr>
          <p:cNvPr id="3" name="Content Placeholder 2"/>
          <p:cNvSpPr>
            <a:spLocks noGrp="1"/>
          </p:cNvSpPr>
          <p:nvPr>
            <p:ph sz="quarter" idx="13"/>
          </p:nvPr>
        </p:nvSpPr>
        <p:spPr/>
        <p:txBody>
          <a:bodyPr>
            <a:normAutofit fontScale="92500" lnSpcReduction="10000"/>
          </a:bodyPr>
          <a:lstStyle/>
          <a:p>
            <a:r>
              <a:rPr lang="en-US" dirty="0" err="1" smtClean="0"/>
              <a:t>Guzdial’s</a:t>
            </a:r>
            <a:r>
              <a:rPr lang="en-US" dirty="0" smtClean="0"/>
              <a:t> 2012 statewide survey on computing in GA, </a:t>
            </a:r>
          </a:p>
          <a:p>
            <a:pPr lvl="1"/>
            <a:r>
              <a:rPr lang="en-US" dirty="0" smtClean="0"/>
              <a:t>1400+ introductory computing students</a:t>
            </a:r>
          </a:p>
          <a:p>
            <a:pPr lvl="1"/>
            <a:r>
              <a:rPr lang="en-US" dirty="0" smtClean="0"/>
              <a:t>19 higher education institutions</a:t>
            </a:r>
          </a:p>
          <a:p>
            <a:r>
              <a:rPr lang="en-US" dirty="0" smtClean="0"/>
              <a:t>CS students prior experience: </a:t>
            </a:r>
          </a:p>
          <a:p>
            <a:pPr lvl="1"/>
            <a:r>
              <a:rPr lang="en-US" dirty="0" smtClean="0"/>
              <a:t>57% took computing in high school (69% programming oriented)</a:t>
            </a:r>
          </a:p>
          <a:p>
            <a:pPr lvl="1"/>
            <a:r>
              <a:rPr lang="en-US" dirty="0"/>
              <a:t>28%  participated in computing in middle </a:t>
            </a:r>
            <a:r>
              <a:rPr lang="en-US" dirty="0" smtClean="0"/>
              <a:t>school</a:t>
            </a:r>
          </a:p>
          <a:p>
            <a:pPr lvl="1"/>
            <a:r>
              <a:rPr lang="en-US" dirty="0" smtClean="0"/>
              <a:t>57% </a:t>
            </a:r>
            <a:r>
              <a:rPr lang="en-US" dirty="0" smtClean="0">
                <a:solidFill>
                  <a:srgbClr val="FF0000"/>
                </a:solidFill>
              </a:rPr>
              <a:t>weren’t aware</a:t>
            </a:r>
            <a:r>
              <a:rPr lang="en-US" dirty="0" smtClean="0"/>
              <a:t> of computing in middle school</a:t>
            </a:r>
          </a:p>
          <a:p>
            <a:pPr lvl="1"/>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9</a:t>
            </a:fld>
            <a:endParaRPr lang="en-US" dirty="0"/>
          </a:p>
        </p:txBody>
      </p:sp>
    </p:spTree>
    <p:extLst>
      <p:ext uri="{BB962C8B-B14F-4D97-AF65-F5344CB8AC3E}">
        <p14:creationId xmlns:p14="http://schemas.microsoft.com/office/powerpoint/2010/main" val="372662405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xmlns=""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1207.0">
  <timings duration="136798">
    <event time="375" type="OnNext" clickIndex="0" wacClickIndex="1"/>
    <event time="18084" type="OnNext" clickIndex="1" wacClickIndex="2"/>
    <event time="31254" type="OnNext" clickIndex="2" wacClickIndex="3"/>
    <event time="44906" type="OnNext" clickIndex="3" wacClickIndex="4"/>
    <event time="49404" type="OnNext" clickIndex="4" wacClickIndex="5"/>
    <event time="57910" type="OnNext" clickIndex="5" wacClickIndex="6"/>
    <event time="58928" type="OnNext" clickIndex="6" wacClickIndex="7"/>
    <event time="74308" type="OnNext" clickIndex="7" wacClickIndex="8"/>
    <event time="83730" type="OnNext" clickIndex="8" wacClickIndex="9"/>
    <event time="92502" type="OnNext" clickIndex="9" wacClickIndex="10"/>
    <event time="94457" type="OnNext" clickIndex="10" wacClickIndex="11"/>
    <event time="127344" type="OnNext" clickIndex="11" wacClickIndex="12"/>
    <event time="133028" type="OnNext" clickIndex="12" wacClickIndex="13"/>
  </timings>
</athena>
</file>

<file path=customXml/itemProps1.xml><?xml version="1.0" encoding="utf-8"?>
<ds:datastoreItem xmlns:ds="http://schemas.openxmlformats.org/officeDocument/2006/customXml" ds:itemID="{D8E4967F-9D3E-4939-84BD-4AB071323C9C}">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
  <TotalTime>7561</TotalTime>
  <Words>4942</Words>
  <Application>Microsoft Macintosh PowerPoint</Application>
  <PresentationFormat>Custom</PresentationFormat>
  <Paragraphs>758</Paragraphs>
  <Slides>68</Slides>
  <Notes>40</Notes>
  <HiddenSlides>8</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Main Event</vt:lpstr>
      <vt:lpstr>Development &amp; Impact of Middle School Computer Science Saturday Outreach</vt:lpstr>
      <vt:lpstr>Overview</vt:lpstr>
      <vt:lpstr>Motivation</vt:lpstr>
      <vt:lpstr>High school trends</vt:lpstr>
      <vt:lpstr>Interest is Important</vt:lpstr>
      <vt:lpstr>Interest, but …</vt:lpstr>
      <vt:lpstr>STARS Computing Corps</vt:lpstr>
      <vt:lpstr>Georgia Computes!</vt:lpstr>
      <vt:lpstr>Middle school: CS???</vt:lpstr>
      <vt:lpstr>Getting more CS students</vt:lpstr>
      <vt:lpstr>GC Middle School Workshops</vt:lpstr>
      <vt:lpstr>SPARCS: Oct 2007</vt:lpstr>
      <vt:lpstr>Hypotheses</vt:lpstr>
      <vt:lpstr>About Us</vt:lpstr>
      <vt:lpstr>Sessions </vt:lpstr>
      <vt:lpstr>Sample Lesson Plan: Web design</vt:lpstr>
      <vt:lpstr>Non-Formal Learning</vt:lpstr>
      <vt:lpstr>Non-Formal Learning</vt:lpstr>
      <vt:lpstr>Beginnings, 2007</vt:lpstr>
      <vt:lpstr>CS Unplugged</vt:lpstr>
      <vt:lpstr>CS Unplugged Example</vt:lpstr>
      <vt:lpstr>Story Time Alice</vt:lpstr>
      <vt:lpstr>Alice Lesson Overview</vt:lpstr>
      <vt:lpstr>Rationale</vt:lpstr>
      <vt:lpstr>Schedule</vt:lpstr>
      <vt:lpstr>Strategies and Procedures</vt:lpstr>
      <vt:lpstr>Example: The Cat Class</vt:lpstr>
      <vt:lpstr>Objects in Alice</vt:lpstr>
      <vt:lpstr>Alice 2: Programing Concepts</vt:lpstr>
      <vt:lpstr>Alice Skater</vt:lpstr>
      <vt:lpstr>Evaluation &amp; Feedback</vt:lpstr>
      <vt:lpstr>Online Surveys</vt:lpstr>
      <vt:lpstr>Online Surveys</vt:lpstr>
      <vt:lpstr>Alice Reception</vt:lpstr>
      <vt:lpstr>Survey Feedback – Alice </vt:lpstr>
      <vt:lpstr>Student Knowledge, Alice</vt:lpstr>
      <vt:lpstr>Curricular Changes</vt:lpstr>
      <vt:lpstr>Hypotheses</vt:lpstr>
      <vt:lpstr>Whack a Mole</vt:lpstr>
      <vt:lpstr>Methods</vt:lpstr>
      <vt:lpstr>Games with Alice</vt:lpstr>
      <vt:lpstr>Hypothesis</vt:lpstr>
      <vt:lpstr>Curricular Changes</vt:lpstr>
      <vt:lpstr>GameMaker</vt:lpstr>
      <vt:lpstr>GameMaker vs. Alice</vt:lpstr>
      <vt:lpstr>Hypotheses</vt:lpstr>
      <vt:lpstr>Now…</vt:lpstr>
      <vt:lpstr>Returning Students &amp; Advanced Artifacts</vt:lpstr>
      <vt:lpstr>Hypotheses</vt:lpstr>
      <vt:lpstr>Results</vt:lpstr>
      <vt:lpstr>Comparison of “familiar” tech enjoyment</vt:lpstr>
      <vt:lpstr>“Familiar” tech hypothesis results</vt:lpstr>
      <vt:lpstr>Survey &amp; Retention Results</vt:lpstr>
      <vt:lpstr>Conclusions</vt:lpstr>
      <vt:lpstr>SPARCS Middle School Student Alumnus</vt:lpstr>
      <vt:lpstr>Tracking Program</vt:lpstr>
      <vt:lpstr>Publications</vt:lpstr>
      <vt:lpstr>Thank you!</vt:lpstr>
      <vt:lpstr>PowerPoint Presentation</vt:lpstr>
      <vt:lpstr>Cognitive Questions</vt:lpstr>
      <vt:lpstr>Free Response Questions</vt:lpstr>
      <vt:lpstr>IRB Approval</vt:lpstr>
      <vt:lpstr>Demographics</vt:lpstr>
      <vt:lpstr>Phases of Curriculum Development</vt:lpstr>
      <vt:lpstr>Years that don’t meet hypothesis: 2009, 2011</vt:lpstr>
      <vt:lpstr>Website - Drupal</vt:lpstr>
      <vt:lpstr>Phase III: 2011-2013</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Computing Club</dc:title>
  <dc:creator>vmcatete@live.com</dc:creator>
  <cp:lastModifiedBy>Veronica Catete</cp:lastModifiedBy>
  <cp:revision>187</cp:revision>
  <dcterms:created xsi:type="dcterms:W3CDTF">2014-10-16T05:05:02Z</dcterms:created>
  <dcterms:modified xsi:type="dcterms:W3CDTF">2015-04-30T17:15:43Z</dcterms:modified>
</cp:coreProperties>
</file>